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slides/slide22.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18.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Default Extension="vml" ContentType="application/vnd.openxmlformats-officedocument.vmlDrawing"/>
  <Override PartName="/ppt/slideLayouts/slideLayout3.xml" ContentType="application/vnd.openxmlformats-officedocument.presentationml.slideLayout+xml"/>
  <Override PartName="/ppt/slides/slide24.xml" ContentType="application/vnd.openxmlformats-officedocument.presentationml.slide+xml"/>
  <Override PartName="/ppt/embeddings/Microsoft_Equation1.bin" ContentType="application/vnd.openxmlformats-officedocument.oleObject"/>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Default Extension="wmf" ContentType="image/x-wmf"/>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9" r:id="rId1"/>
  </p:sldMasterIdLst>
  <p:notesMasterIdLst>
    <p:notesMasterId r:id="rId29"/>
  </p:notesMasterIdLst>
  <p:handoutMasterIdLst>
    <p:handoutMasterId r:id="rId30"/>
  </p:handoutMasterIdLst>
  <p:sldIdLst>
    <p:sldId id="653" r:id="rId2"/>
    <p:sldId id="633" r:id="rId3"/>
    <p:sldId id="660" r:id="rId4"/>
    <p:sldId id="652" r:id="rId5"/>
    <p:sldId id="579" r:id="rId6"/>
    <p:sldId id="661" r:id="rId7"/>
    <p:sldId id="663" r:id="rId8"/>
    <p:sldId id="667" r:id="rId9"/>
    <p:sldId id="668" r:id="rId10"/>
    <p:sldId id="609" r:id="rId11"/>
    <p:sldId id="612" r:id="rId12"/>
    <p:sldId id="666" r:id="rId13"/>
    <p:sldId id="640" r:id="rId14"/>
    <p:sldId id="643" r:id="rId15"/>
    <p:sldId id="645" r:id="rId16"/>
    <p:sldId id="646" r:id="rId17"/>
    <p:sldId id="644" r:id="rId18"/>
    <p:sldId id="647" r:id="rId19"/>
    <p:sldId id="650" r:id="rId20"/>
    <p:sldId id="648" r:id="rId21"/>
    <p:sldId id="659" r:id="rId22"/>
    <p:sldId id="655" r:id="rId23"/>
    <p:sldId id="654" r:id="rId24"/>
    <p:sldId id="657" r:id="rId25"/>
    <p:sldId id="658" r:id="rId26"/>
    <p:sldId id="664" r:id="rId27"/>
    <p:sldId id="665"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FFCC"/>
    <a:srgbClr val="000000"/>
    <a:srgbClr val="000099"/>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9038" autoAdjust="0"/>
    <p:restoredTop sz="90172" autoAdjust="0"/>
  </p:normalViewPr>
  <p:slideViewPr>
    <p:cSldViewPr snapToGrid="0">
      <p:cViewPr varScale="1">
        <p:scale>
          <a:sx n="92" d="100"/>
          <a:sy n="92" d="100"/>
        </p:scale>
        <p:origin x="-672" y="-96"/>
      </p:cViewPr>
      <p:guideLst>
        <p:guide orient="horz" pos="2160"/>
        <p:guide pos="2880"/>
      </p:guideLst>
    </p:cSldViewPr>
  </p:slideViewPr>
  <p:notesTextViewPr>
    <p:cViewPr>
      <p:scale>
        <a:sx n="200" d="100"/>
        <a:sy n="200" d="100"/>
      </p:scale>
      <p:origin x="0" y="0"/>
    </p:cViewPr>
  </p:notesTextViewPr>
  <p:sorterViewPr>
    <p:cViewPr>
      <p:scale>
        <a:sx n="100" d="100"/>
        <a:sy n="100" d="100"/>
      </p:scale>
      <p:origin x="0" y="3728"/>
    </p:cViewPr>
  </p:sorterViewPr>
  <p:notesViewPr>
    <p:cSldViewPr snapToGrid="0" snapToObjects="1">
      <p:cViewPr varScale="1">
        <p:scale>
          <a:sx n="78" d="100"/>
          <a:sy n="78" d="100"/>
        </p:scale>
        <p:origin x="-2480"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191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191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191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DFB64B5-6B41-4CA3-B863-69073328C247}" type="slidenum">
              <a:rPr lang="en-US"/>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9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FB94D54-F2C9-4F61-95B4-9184459ED932}"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r>
              <a:rPr lang="en-US" dirty="0" smtClean="0">
                <a:latin typeface="Arial" charset="0"/>
                <a:ea typeface="ＭＳ Ｐゴシック" charset="-128"/>
                <a:cs typeface="ＭＳ Ｐゴシック" charset="-128"/>
              </a:rPr>
              <a:t>Thank</a:t>
            </a:r>
            <a:r>
              <a:rPr lang="en-US" baseline="0" dirty="0" smtClean="0">
                <a:latin typeface="Arial" charset="0"/>
                <a:ea typeface="ＭＳ Ｐゴシック" charset="-128"/>
                <a:cs typeface="ＭＳ Ｐゴシック" charset="-128"/>
              </a:rPr>
              <a:t> Organizers </a:t>
            </a:r>
            <a:endParaRPr lang="en-US" dirty="0">
              <a:latin typeface="Arial" charset="0"/>
              <a:ea typeface="ＭＳ Ｐゴシック" charset="-128"/>
              <a:cs typeface="ＭＳ Ｐゴシック" charset="-128"/>
            </a:endParaRPr>
          </a:p>
        </p:txBody>
      </p:sp>
      <p:sp>
        <p:nvSpPr>
          <p:cNvPr id="34820" name="Footer Placeholder 4"/>
          <p:cNvSpPr>
            <a:spLocks noGrp="1"/>
          </p:cNvSpPr>
          <p:nvPr>
            <p:ph type="ftr" sz="quarter" idx="4"/>
          </p:nvPr>
        </p:nvSpPr>
        <p:spPr>
          <a:noFill/>
        </p:spPr>
        <p:txBody>
          <a:bodyPr/>
          <a:lstStyle/>
          <a:p>
            <a:r>
              <a:rPr lang="en-US" dirty="0" err="1">
                <a:latin typeface="Arial" charset="0"/>
                <a:ea typeface="ＭＳ Ｐゴシック" charset="-128"/>
                <a:cs typeface="ＭＳ Ｐゴシック" charset="-128"/>
              </a:rPr>
              <a:t>DoD</a:t>
            </a:r>
            <a:r>
              <a:rPr lang="en-US" dirty="0">
                <a:latin typeface="Arial" charset="0"/>
                <a:ea typeface="ＭＳ Ｐゴシック" charset="-128"/>
                <a:cs typeface="ＭＳ Ｐゴシック" charset="-128"/>
              </a:rPr>
              <a:t> High Performance Computing Modernization Program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E6BF7A6-969E-44EF-9F31-DC8665E3009C}" type="slidenum">
              <a:rPr lang="en-US" smtClean="0"/>
              <a:pPr/>
              <a:t>10</a:t>
            </a:fld>
            <a:endParaRPr lang="en-US" dirty="0" smtClean="0"/>
          </a:p>
        </p:txBody>
      </p:sp>
      <p:sp>
        <p:nvSpPr>
          <p:cNvPr id="46083" name="Rectangle 2"/>
          <p:cNvSpPr>
            <a:spLocks noGrp="1" noRot="1" noChangeAspect="1" noChangeArrowheads="1" noTextEdit="1"/>
          </p:cNvSpPr>
          <p:nvPr>
            <p:ph type="sldImg"/>
          </p:nvPr>
        </p:nvSpPr>
        <p:spPr>
          <a:xfrm>
            <a:off x="1144588" y="685800"/>
            <a:ext cx="4567237" cy="3425825"/>
          </a:xfrm>
          <a:ln/>
        </p:spPr>
      </p:sp>
      <p:sp>
        <p:nvSpPr>
          <p:cNvPr id="46084" name="Rectangle 3"/>
          <p:cNvSpPr>
            <a:spLocks noGrp="1" noChangeArrowheads="1"/>
          </p:cNvSpPr>
          <p:nvPr>
            <p:ph type="body" idx="1"/>
          </p:nvPr>
        </p:nvSpPr>
        <p:spPr>
          <a:xfrm>
            <a:off x="685800" y="4343400"/>
            <a:ext cx="5483225" cy="4111625"/>
          </a:xfrm>
          <a:noFill/>
          <a:ln/>
        </p:spPr>
        <p:txBody>
          <a:bodyPr/>
          <a:lstStyle/>
          <a:p>
            <a:pPr eaLnBrk="1" hangingPunct="1"/>
            <a:r>
              <a:rPr lang="en-US" dirty="0" smtClean="0"/>
              <a:t>Fiber design – Gaussian distribution of CNT length and standard deviation</a:t>
            </a:r>
          </a:p>
          <a:p>
            <a:pPr eaLnBrk="1" hangingPunct="1"/>
            <a:r>
              <a:rPr lang="en-US" baseline="0" dirty="0" smtClean="0"/>
              <a:t>Fiber Cross-section </a:t>
            </a:r>
            <a:r>
              <a:rPr lang="en-US" dirty="0" smtClean="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Cross-link</a:t>
            </a:r>
            <a:r>
              <a:rPr lang="en-US" baseline="0" dirty="0" smtClean="0"/>
              <a:t> distribution along length</a:t>
            </a:r>
          </a:p>
          <a:p>
            <a:r>
              <a:rPr lang="en-US" baseline="0" dirty="0" smtClean="0"/>
              <a:t>Cross-links break without damage to </a:t>
            </a:r>
            <a:r>
              <a:rPr lang="en-US" baseline="0" dirty="0" err="1" smtClean="0"/>
              <a:t>CNTs</a:t>
            </a:r>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Consistent</a:t>
            </a:r>
            <a:r>
              <a:rPr lang="en-US" baseline="0" dirty="0" smtClean="0"/>
              <a:t> results with statistically equivalent fibers</a:t>
            </a:r>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Ideal conditions: i.e. defect free </a:t>
            </a:r>
            <a:r>
              <a:rPr lang="en-US" dirty="0" err="1" smtClean="0"/>
              <a:t>CNTs</a:t>
            </a:r>
            <a:r>
              <a:rPr lang="en-US" dirty="0" smtClean="0"/>
              <a:t> and a uniform distribution</a:t>
            </a:r>
            <a:r>
              <a:rPr lang="en-US" baseline="0" dirty="0" smtClean="0"/>
              <a:t> of cross-links</a:t>
            </a:r>
          </a:p>
          <a:p>
            <a:r>
              <a:rPr lang="en-US" baseline="0" dirty="0" smtClean="0"/>
              <a:t>Experimental results beginning to verify simulation </a:t>
            </a:r>
            <a:r>
              <a:rPr lang="en-US" baseline="0" dirty="0" err="1" smtClean="0"/>
              <a:t>rsults</a:t>
            </a:r>
            <a:r>
              <a:rPr lang="en-US" baseline="0" dirty="0" smtClean="0"/>
              <a:t>: CNT fiber and multi-walled </a:t>
            </a:r>
            <a:r>
              <a:rPr lang="en-US" baseline="0" dirty="0" err="1" smtClean="0"/>
              <a:t>CNTs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number</a:t>
            </a:r>
            <a:r>
              <a:rPr lang="en-US" baseline="0" dirty="0" smtClean="0"/>
              <a:t> of cross-links per CNT is major factor controlling strength</a:t>
            </a:r>
          </a:p>
          <a:p>
            <a:r>
              <a:rPr lang="en-US" baseline="0" dirty="0" smtClean="0"/>
              <a:t>Maximum strength with fewer cross-links using longer </a:t>
            </a:r>
            <a:r>
              <a:rPr lang="en-US" baseline="0" dirty="0" err="1" smtClean="0"/>
              <a:t>CNTs</a:t>
            </a:r>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Post-yield behavior</a:t>
            </a:r>
          </a:p>
          <a:p>
            <a:r>
              <a:rPr lang="en-US" dirty="0" smtClean="0"/>
              <a:t>Brittle: Abrupt change in stress with increase in strain</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Ductile: gradual change in stress with increase in strain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Quasi-static strain rate</a:t>
            </a:r>
          </a:p>
          <a:p>
            <a:r>
              <a:rPr lang="en-US" dirty="0" smtClean="0"/>
              <a:t>Allow stress to equilibrate before increasing</a:t>
            </a:r>
            <a:r>
              <a:rPr lang="en-US" baseline="0" dirty="0" smtClean="0"/>
              <a:t> strain</a:t>
            </a:r>
          </a:p>
          <a:p>
            <a:r>
              <a:rPr lang="en-US" baseline="0" dirty="0" smtClean="0"/>
              <a:t>Allows fiber to undergo structural changes before </a:t>
            </a:r>
            <a:r>
              <a:rPr lang="en-US" baseline="0" dirty="0" err="1" smtClean="0"/>
              <a:t>encreasing</a:t>
            </a:r>
            <a:r>
              <a:rPr lang="en-US" baseline="0" dirty="0" smtClean="0"/>
              <a:t> strain</a:t>
            </a:r>
            <a:r>
              <a:rPr lang="en-US" dirty="0" smtClean="0"/>
              <a:t> </a:t>
            </a:r>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Contrast brittle and ductile behavior</a:t>
            </a:r>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Necking in fig A</a:t>
            </a:r>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slide with conclusions</a:t>
            </a:r>
          </a:p>
          <a:p>
            <a:r>
              <a:rPr lang="en-US" smtClean="0"/>
              <a:t>Offers</a:t>
            </a:r>
            <a:r>
              <a:rPr lang="en-US" baseline="0" smtClean="0"/>
              <a:t> a</a:t>
            </a:r>
            <a:r>
              <a:rPr lang="en-US" smtClean="0"/>
              <a:t> </a:t>
            </a:r>
            <a:r>
              <a:rPr lang="en-US" dirty="0" smtClean="0"/>
              <a:t>method for controlling</a:t>
            </a:r>
            <a:r>
              <a:rPr lang="en-US" baseline="0" dirty="0" smtClean="0"/>
              <a:t> the brittle or ductile properties of CNT fibers</a:t>
            </a:r>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r>
              <a:rPr lang="en-US" dirty="0" smtClean="0"/>
              <a:t>Project part of larger program – Atomistic and molecular design simulations  support: </a:t>
            </a:r>
          </a:p>
          <a:p>
            <a:r>
              <a:rPr lang="en-US" dirty="0" smtClean="0"/>
              <a:t>Atomistic</a:t>
            </a:r>
          </a:p>
          <a:p>
            <a:r>
              <a:rPr lang="en-US" dirty="0" smtClean="0"/>
              <a:t>Synthesis</a:t>
            </a:r>
          </a:p>
          <a:p>
            <a:r>
              <a:rPr lang="en-US" dirty="0" smtClean="0"/>
              <a:t>Advanced structural concepts</a:t>
            </a:r>
          </a:p>
        </p:txBody>
      </p:sp>
      <p:sp>
        <p:nvSpPr>
          <p:cNvPr id="20484" name="Slide Number Placeholder 3"/>
          <p:cNvSpPr>
            <a:spLocks noGrp="1"/>
          </p:cNvSpPr>
          <p:nvPr>
            <p:ph type="sldNum" sz="quarter" idx="5"/>
          </p:nvPr>
        </p:nvSpPr>
        <p:spPr>
          <a:noFill/>
        </p:spPr>
        <p:txBody>
          <a:bodyPr/>
          <a:lstStyle/>
          <a:p>
            <a:fld id="{398C69A0-65C6-4F4A-B48B-0C87D80983AF}" type="slidenum">
              <a:rPr lang="en-US" smtClean="0"/>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Plasma Processing of CNT</a:t>
            </a:r>
            <a:br>
              <a:rPr lang="en-US" sz="1200" dirty="0" smtClean="0"/>
            </a:br>
            <a:r>
              <a:rPr lang="en-US" sz="1200" dirty="0" smtClean="0"/>
              <a:t> Structures to Induce Cross-Bonding</a:t>
            </a:r>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Tensile strength</a:t>
            </a:r>
            <a:r>
              <a:rPr lang="en-US" sz="1200" b="1" baseline="0" dirty="0" smtClean="0"/>
              <a:t> and </a:t>
            </a:r>
            <a:r>
              <a:rPr lang="en-US" sz="1200" b="1" dirty="0" smtClean="0"/>
              <a:t>fracture toughness</a:t>
            </a:r>
            <a:endParaRPr lang="en-US" dirty="0" smtClean="0"/>
          </a:p>
          <a:p>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0A61797C-2E70-8C4E-8E45-BB9E3D36E255}" type="slidenum">
              <a:rPr lang="en-US"/>
              <a:pPr/>
              <a:t>26</a:t>
            </a:fld>
            <a:endParaRPr lang="en-US"/>
          </a:p>
        </p:txBody>
      </p:sp>
      <p:sp>
        <p:nvSpPr>
          <p:cNvPr id="36867" name="Rectangle 2"/>
          <p:cNvSpPr>
            <a:spLocks noGrp="1" noRot="1" noChangeAspect="1" noChangeArrowheads="1" noTextEdit="1"/>
          </p:cNvSpPr>
          <p:nvPr>
            <p:ph type="sldImg"/>
          </p:nvPr>
        </p:nvSpPr>
        <p:spPr>
          <a:xfrm>
            <a:off x="1141413" y="684213"/>
            <a:ext cx="4572000" cy="3430587"/>
          </a:xfrm>
          <a:ln/>
        </p:spPr>
      </p:sp>
      <p:sp>
        <p:nvSpPr>
          <p:cNvPr id="36868" name="Rectangle 3"/>
          <p:cNvSpPr>
            <a:spLocks noGrp="1" noChangeArrowheads="1"/>
          </p:cNvSpPr>
          <p:nvPr>
            <p:ph type="body" idx="1"/>
          </p:nvPr>
        </p:nvSpPr>
        <p:spPr>
          <a:xfrm>
            <a:off x="914711" y="4345587"/>
            <a:ext cx="5028579" cy="4114487"/>
          </a:xfrm>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Contributors for</a:t>
            </a:r>
            <a:r>
              <a:rPr lang="en-US" baseline="0" dirty="0" smtClean="0"/>
              <a:t> program</a:t>
            </a:r>
          </a:p>
          <a:p>
            <a:r>
              <a:rPr lang="en-US" baseline="0" dirty="0" smtClean="0"/>
              <a:t>Contributors that support atomistic simulations</a:t>
            </a:r>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t>Presentation will cove the atomistic</a:t>
            </a:r>
            <a:r>
              <a:rPr lang="en-US" baseline="0" dirty="0" smtClean="0"/>
              <a:t> simulations but will also emphasize interactions with other components of program and collaborators in academia and industry</a:t>
            </a:r>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927FEC0-3770-4892-ADF4-4AD595B01200}" type="slidenum">
              <a:rPr lang="en-US" smtClean="0"/>
              <a:pPr/>
              <a:t>5</a:t>
            </a:fld>
            <a:endParaRPr lang="en-US" dirty="0" smtClean="0"/>
          </a:p>
        </p:txBody>
      </p:sp>
      <p:sp>
        <p:nvSpPr>
          <p:cNvPr id="3993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05" tIns="45701" rIns="91405" bIns="45701" anchor="b"/>
          <a:lstStyle/>
          <a:p>
            <a:pPr algn="r" defTabSz="912813"/>
            <a:fld id="{3E5D7920-7903-4EB8-B0DB-9BCF17BB734A}" type="slidenum">
              <a:rPr lang="en-US" sz="1200">
                <a:latin typeface="Times New Roman" pitchFamily="18" charset="0"/>
                <a:ea typeface="ＭＳ Ｐゴシック" pitchFamily="1" charset="-128"/>
              </a:rPr>
              <a:pPr algn="r" defTabSz="912813"/>
              <a:t>5</a:t>
            </a:fld>
            <a:endParaRPr lang="en-US" sz="1200" dirty="0">
              <a:latin typeface="Times New Roman" pitchFamily="18" charset="0"/>
              <a:ea typeface="ＭＳ Ｐゴシック" pitchFamily="1" charset="-128"/>
            </a:endParaRPr>
          </a:p>
        </p:txBody>
      </p:sp>
      <p:sp>
        <p:nvSpPr>
          <p:cNvPr id="39940" name="Rectangle 2"/>
          <p:cNvSpPr>
            <a:spLocks noGrp="1" noRot="1" noChangeAspect="1" noChangeArrowheads="1" noTextEdit="1"/>
          </p:cNvSpPr>
          <p:nvPr>
            <p:ph type="sldImg"/>
          </p:nvPr>
        </p:nvSpPr>
        <p:spPr>
          <a:xfrm>
            <a:off x="1139825" y="684213"/>
            <a:ext cx="4575175" cy="3430587"/>
          </a:xfrm>
          <a:ln/>
        </p:spPr>
      </p:sp>
      <p:sp>
        <p:nvSpPr>
          <p:cNvPr id="39941" name="Rectangle 3"/>
          <p:cNvSpPr>
            <a:spLocks noGrp="1" noChangeArrowheads="1"/>
          </p:cNvSpPr>
          <p:nvPr>
            <p:ph type="body" idx="1"/>
          </p:nvPr>
        </p:nvSpPr>
        <p:spPr>
          <a:xfrm>
            <a:off x="914400" y="4344988"/>
            <a:ext cx="5029200" cy="4114800"/>
          </a:xfrm>
          <a:noFill/>
          <a:ln/>
        </p:spPr>
        <p:txBody>
          <a:bodyPr lIns="91405" tIns="45701" rIns="91405" bIns="45701"/>
          <a:lstStyle/>
          <a:p>
            <a:pPr eaLnBrk="1" hangingPunct="1"/>
            <a:r>
              <a:rPr lang="en-US" dirty="0" smtClean="0"/>
              <a:t>Materials is where major advances in military and civil engineering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589E75E4-4240-6D4A-8D62-B513B0DF2FBD}" type="slidenum">
              <a:rPr lang="en-US"/>
              <a:pPr/>
              <a:t>6</a:t>
            </a:fld>
            <a:endParaRPr lang="en-US"/>
          </a:p>
        </p:txBody>
      </p:sp>
      <p:sp>
        <p:nvSpPr>
          <p:cNvPr id="30723" name="Rectangle 2"/>
          <p:cNvSpPr>
            <a:spLocks noGrp="1" noRot="1" noChangeAspect="1" noChangeArrowheads="1" noTextEdit="1"/>
          </p:cNvSpPr>
          <p:nvPr>
            <p:ph type="sldImg"/>
          </p:nvPr>
        </p:nvSpPr>
        <p:spPr>
          <a:xfrm>
            <a:off x="1141413" y="684213"/>
            <a:ext cx="4572000" cy="3430587"/>
          </a:xfrm>
          <a:ln/>
        </p:spPr>
      </p:sp>
      <p:sp>
        <p:nvSpPr>
          <p:cNvPr id="30724" name="Rectangle 3"/>
          <p:cNvSpPr>
            <a:spLocks noGrp="1" noChangeArrowheads="1"/>
          </p:cNvSpPr>
          <p:nvPr>
            <p:ph type="body" idx="1"/>
          </p:nvPr>
        </p:nvSpPr>
        <p:spPr>
          <a:xfrm>
            <a:off x="914711" y="4345587"/>
            <a:ext cx="5028579" cy="4114487"/>
          </a:xfrm>
          <a:noFill/>
          <a:ln/>
        </p:spPr>
        <p:txBody>
          <a:bodyPr/>
          <a:lstStyle/>
          <a:p>
            <a:pPr eaLnBrk="1" hangingPunct="1"/>
            <a:r>
              <a:rPr lang="en-US" dirty="0" smtClean="0"/>
              <a:t>Project goals:</a:t>
            </a:r>
            <a:r>
              <a:rPr lang="en-US" baseline="0" dirty="0" smtClean="0"/>
              <a:t> develop a lab sample of material with specific properties</a:t>
            </a:r>
          </a:p>
          <a:p>
            <a:pPr eaLnBrk="1" hangingPunct="1"/>
            <a:r>
              <a:rPr lang="en-US" baseline="0" dirty="0" smtClean="0"/>
              <a:t>Material must have potential impact on engineering applications</a:t>
            </a:r>
          </a:p>
          <a:p>
            <a:pPr eaLnBrk="1" hangingPunct="1"/>
            <a:r>
              <a:rPr lang="en-US" baseline="0" dirty="0" smtClean="0"/>
              <a:t>Connection with Advanced Structural Concepts</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Effect</a:t>
            </a:r>
            <a:r>
              <a:rPr lang="en-US" baseline="0" dirty="0" smtClean="0"/>
              <a:t> of defects on</a:t>
            </a:r>
            <a:r>
              <a:rPr lang="en-US" dirty="0" smtClean="0"/>
              <a:t> CNT</a:t>
            </a:r>
            <a:r>
              <a:rPr lang="en-US" baseline="0" dirty="0" smtClean="0"/>
              <a:t> strength</a:t>
            </a:r>
          </a:p>
          <a:p>
            <a:r>
              <a:rPr lang="en-US" baseline="0" dirty="0" smtClean="0"/>
              <a:t>Designs to avoid Brittle behavior</a:t>
            </a:r>
          </a:p>
          <a:p>
            <a:r>
              <a:rPr lang="en-US" baseline="0" dirty="0" smtClean="0"/>
              <a:t>Van </a:t>
            </a:r>
            <a:r>
              <a:rPr lang="en-US" baseline="0" dirty="0" err="1" smtClean="0"/>
              <a:t>der</a:t>
            </a:r>
            <a:r>
              <a:rPr lang="en-US" baseline="0" dirty="0" smtClean="0"/>
              <a:t> Waals force and CNT contact length (Dead end)</a:t>
            </a:r>
            <a:endParaRPr lang="en-US" dirty="0"/>
          </a:p>
        </p:txBody>
      </p:sp>
      <p:sp>
        <p:nvSpPr>
          <p:cNvPr id="4" name="Slide Number Placeholder 3"/>
          <p:cNvSpPr>
            <a:spLocks noGrp="1"/>
          </p:cNvSpPr>
          <p:nvPr>
            <p:ph type="sldNum" sz="quarter" idx="10"/>
          </p:nvPr>
        </p:nvSpPr>
        <p:spPr/>
        <p:txBody>
          <a:bodyPr/>
          <a:lstStyle/>
          <a:p>
            <a:fld id="{FFB94D54-F2C9-4F61-95B4-9184459ED93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AF55CD-503F-4B32-B6E1-058136DB4094}" type="slidenum">
              <a:rPr lang="en-US"/>
              <a:pPr/>
              <a:t>8</a:t>
            </a:fld>
            <a:endParaRPr lang="en-US"/>
          </a:p>
        </p:txBody>
      </p:sp>
      <p:sp>
        <p:nvSpPr>
          <p:cNvPr id="45977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459779" name="Rectangle 3"/>
          <p:cNvSpPr txBox="1">
            <a:spLocks noGrp="1" noChangeArrowheads="1"/>
          </p:cNvSpPr>
          <p:nvPr>
            <p:ph type="body"/>
          </p:nvPr>
        </p:nvSpPr>
        <p:spPr>
          <a:xfrm>
            <a:off x="685800" y="4343400"/>
            <a:ext cx="5484813" cy="4114800"/>
          </a:xfrm>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57E3297E-374D-44C0-A2F5-51C6B0C3E64E}" type="slidenum">
              <a:rPr lang="en-US" smtClean="0"/>
              <a:pPr/>
              <a:t>9</a:t>
            </a:fld>
            <a:endParaRPr lang="en-US" smtClean="0"/>
          </a:p>
        </p:txBody>
      </p:sp>
      <p:sp>
        <p:nvSpPr>
          <p:cNvPr id="47107" name="Rectangle 2"/>
          <p:cNvSpPr>
            <a:spLocks noGrp="1" noRot="1" noChangeAspect="1" noChangeArrowheads="1" noTextEdit="1"/>
          </p:cNvSpPr>
          <p:nvPr>
            <p:ph type="sldImg"/>
          </p:nvPr>
        </p:nvSpPr>
        <p:spPr>
          <a:xfrm>
            <a:off x="1139825" y="684213"/>
            <a:ext cx="4575175" cy="3430587"/>
          </a:xfrm>
          <a:ln/>
        </p:spPr>
      </p:sp>
      <p:sp>
        <p:nvSpPr>
          <p:cNvPr id="47108" name="Rectangle 3"/>
          <p:cNvSpPr>
            <a:spLocks noGrp="1" noChangeArrowheads="1"/>
          </p:cNvSpPr>
          <p:nvPr>
            <p:ph type="body" idx="1"/>
          </p:nvPr>
        </p:nvSpPr>
        <p:spPr>
          <a:xfrm>
            <a:off x="914400" y="4344988"/>
            <a:ext cx="5029200" cy="4114800"/>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0A35E34-8C0C-40A4-8D15-C37E0EFF148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8EBB9EE-FB5E-4DA4-B633-EE6C00AD32D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9350E5D-DA7C-464E-880C-025A3CE8C1A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533400" y="6477000"/>
            <a:ext cx="2133600" cy="476250"/>
          </a:xfrm>
        </p:spPr>
        <p:txBody>
          <a:bodyPr/>
          <a:lstStyle>
            <a:lvl1pPr>
              <a:defRPr/>
            </a:lvl1pPr>
          </a:lstStyle>
          <a:p>
            <a:fld id="{DF1240B5-45D9-47FF-B42C-BCE51236D05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211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533400" y="6477000"/>
            <a:ext cx="2133600" cy="476250"/>
          </a:xfrm>
        </p:spPr>
        <p:txBody>
          <a:bodyPr/>
          <a:lstStyle>
            <a:lvl1pPr>
              <a:defRPr/>
            </a:lvl1pPr>
          </a:lstStyle>
          <a:p>
            <a:fld id="{0170A53E-C542-4350-9044-4CF24E6965EA}"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3886200"/>
          </a:xfrm>
        </p:spPr>
        <p:txBody>
          <a:bodyPr/>
          <a:lstStyle/>
          <a:p>
            <a:endParaRPr lang="en-US"/>
          </a:p>
        </p:txBody>
      </p:sp>
      <p:sp>
        <p:nvSpPr>
          <p:cNvPr id="5" name="Slide Number Placeholder 4"/>
          <p:cNvSpPr>
            <a:spLocks noGrp="1"/>
          </p:cNvSpPr>
          <p:nvPr>
            <p:ph type="sldNum" sz="quarter" idx="10"/>
          </p:nvPr>
        </p:nvSpPr>
        <p:spPr>
          <a:xfrm>
            <a:off x="-533400" y="6477000"/>
            <a:ext cx="2133600" cy="476250"/>
          </a:xfrm>
        </p:spPr>
        <p:txBody>
          <a:bodyPr/>
          <a:lstStyle>
            <a:lvl1pPr>
              <a:defRPr/>
            </a:lvl1pPr>
          </a:lstStyle>
          <a:p>
            <a:fld id="{E9C69A55-600D-4D50-AE8D-7BA0E32F636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AC278C8-A584-45A6-89E3-0FCD5D72C7F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B1948FB0-6167-4779-948B-84AB9369AB2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AD2EC2C-C631-4E6C-A7F6-73E82CA7FF0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2691E48-90E6-428C-85A4-829E225DC0A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5E3A140-666E-42E7-B507-D746F9B495B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8E18017-FBC0-4D89-BA25-C32164C56F5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24020C1-7343-4881-8787-89EB4243259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1016E79-AD6D-478C-96B7-2D5126DB038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png"/><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pic>
        <p:nvPicPr>
          <p:cNvPr id="3085" name="Picture 13" descr="ppt_camo_bkgrnd-02"/>
          <p:cNvPicPr>
            <a:picLocks noChangeAspect="1" noChangeArrowheads="1"/>
          </p:cNvPicPr>
          <p:nvPr userDrawn="1"/>
        </p:nvPicPr>
        <p:blipFill>
          <a:blip r:embed="rId16" cstate="print"/>
          <a:srcRect/>
          <a:stretch>
            <a:fillRect/>
          </a:stretch>
        </p:blipFill>
        <p:spPr bwMode="auto">
          <a:xfrm>
            <a:off x="0" y="0"/>
            <a:ext cx="9144000" cy="6861175"/>
          </a:xfrm>
          <a:prstGeom prst="rect">
            <a:avLst/>
          </a:prstGeom>
          <a:noFill/>
        </p:spPr>
      </p:pic>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533400" y="6477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5F2C7ADF-4A17-450A-9D7B-B5381794E453}" type="slidenum">
              <a:rPr lang="en-US"/>
              <a:pPr/>
              <a:t>‹#›</a:t>
            </a:fld>
            <a:endParaRPr lang="en-US"/>
          </a:p>
        </p:txBody>
      </p:sp>
      <p:pic>
        <p:nvPicPr>
          <p:cNvPr id="3080" name="Picture 8" descr="USACE_logo"/>
          <p:cNvPicPr>
            <a:picLocks noChangeAspect="1" noChangeArrowheads="1"/>
          </p:cNvPicPr>
          <p:nvPr userDrawn="1"/>
        </p:nvPicPr>
        <p:blipFill>
          <a:blip r:embed="rId17" cstate="print"/>
          <a:srcRect/>
          <a:stretch>
            <a:fillRect/>
          </a:stretch>
        </p:blipFill>
        <p:spPr bwMode="auto">
          <a:xfrm>
            <a:off x="8004175" y="5854700"/>
            <a:ext cx="758825" cy="519113"/>
          </a:xfrm>
          <a:prstGeom prst="rect">
            <a:avLst/>
          </a:prstGeom>
          <a:noFill/>
        </p:spPr>
      </p:pic>
      <p:sp>
        <p:nvSpPr>
          <p:cNvPr id="3081" name="Text Box 9"/>
          <p:cNvSpPr txBox="1">
            <a:spLocks noChangeArrowheads="1"/>
          </p:cNvSpPr>
          <p:nvPr userDrawn="1"/>
        </p:nvSpPr>
        <p:spPr bwMode="auto">
          <a:xfrm>
            <a:off x="6223000" y="6556375"/>
            <a:ext cx="2606675" cy="212725"/>
          </a:xfrm>
          <a:prstGeom prst="rect">
            <a:avLst/>
          </a:prstGeom>
          <a:noFill/>
          <a:ln w="9525">
            <a:noFill/>
            <a:miter lim="800000"/>
            <a:headEnd/>
            <a:tailEnd/>
          </a:ln>
          <a:effectLst/>
        </p:spPr>
        <p:txBody>
          <a:bodyPr lIns="0" tIns="0" rIns="0" bIns="0">
            <a:spAutoFit/>
          </a:bodyPr>
          <a:lstStyle/>
          <a:p>
            <a:pPr algn="r"/>
            <a:r>
              <a:rPr lang="en-US" sz="1400" b="1"/>
              <a:t>BUILDING STRONG</a:t>
            </a:r>
            <a:r>
              <a:rPr lang="en-US" sz="1400" b="1" baseline="-25000"/>
              <a:t>®</a:t>
            </a:r>
          </a:p>
        </p:txBody>
      </p:sp>
      <p:sp>
        <p:nvSpPr>
          <p:cNvPr id="3082" name="Line 10"/>
          <p:cNvSpPr>
            <a:spLocks noChangeShapeType="1"/>
          </p:cNvSpPr>
          <p:nvPr userDrawn="1"/>
        </p:nvSpPr>
        <p:spPr bwMode="auto">
          <a:xfrm flipH="1">
            <a:off x="457200" y="6464300"/>
            <a:ext cx="8229600" cy="0"/>
          </a:xfrm>
          <a:prstGeom prst="line">
            <a:avLst/>
          </a:prstGeom>
          <a:noFill/>
          <a:ln w="9525">
            <a:solidFill>
              <a:schemeClr val="tx1"/>
            </a:solidFill>
            <a:round/>
            <a:headEnd/>
            <a:tailEnd/>
          </a:ln>
          <a:effectLst/>
        </p:spPr>
        <p:txBody>
          <a:bodyPr/>
          <a:lstStyle/>
          <a:p>
            <a:endParaRPr lang="en-US"/>
          </a:p>
        </p:txBody>
      </p:sp>
      <p:pic>
        <p:nvPicPr>
          <p:cNvPr id="3086" name="Picture 14" descr="10X5 ERDC TRADEMARK"/>
          <p:cNvPicPr>
            <a:picLocks noChangeAspect="1" noChangeArrowheads="1"/>
          </p:cNvPicPr>
          <p:nvPr userDrawn="1"/>
        </p:nvPicPr>
        <p:blipFill>
          <a:blip r:embed="rId18" cstate="print"/>
          <a:srcRect/>
          <a:stretch>
            <a:fillRect/>
          </a:stretch>
        </p:blipFill>
        <p:spPr bwMode="auto">
          <a:xfrm>
            <a:off x="254000" y="5905500"/>
            <a:ext cx="1128713" cy="51435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dt="0"/>
  <p:txStyles>
    <p:titleStyle>
      <a:lvl1pPr algn="ctr" rtl="0" fontAlgn="base">
        <a:spcBef>
          <a:spcPct val="0"/>
        </a:spcBef>
        <a:spcAft>
          <a:spcPct val="0"/>
        </a:spcAft>
        <a:defRPr sz="3600" b="1">
          <a:solidFill>
            <a:schemeClr val="tx2"/>
          </a:solidFill>
          <a:latin typeface="+mj-lt"/>
          <a:ea typeface="+mj-ea"/>
          <a:cs typeface="+mj-cs"/>
        </a:defRPr>
      </a:lvl1pPr>
      <a:lvl2pPr algn="ctr" rtl="0" fontAlgn="base">
        <a:spcBef>
          <a:spcPct val="0"/>
        </a:spcBef>
        <a:spcAft>
          <a:spcPct val="0"/>
        </a:spcAft>
        <a:defRPr sz="3600" b="1">
          <a:solidFill>
            <a:schemeClr val="tx2"/>
          </a:solidFill>
          <a:latin typeface="Arial" charset="0"/>
        </a:defRPr>
      </a:lvl2pPr>
      <a:lvl3pPr algn="ctr" rtl="0" fontAlgn="base">
        <a:spcBef>
          <a:spcPct val="0"/>
        </a:spcBef>
        <a:spcAft>
          <a:spcPct val="0"/>
        </a:spcAft>
        <a:defRPr sz="3600" b="1">
          <a:solidFill>
            <a:schemeClr val="tx2"/>
          </a:solidFill>
          <a:latin typeface="Arial" charset="0"/>
        </a:defRPr>
      </a:lvl3pPr>
      <a:lvl4pPr algn="ctr" rtl="0" fontAlgn="base">
        <a:spcBef>
          <a:spcPct val="0"/>
        </a:spcBef>
        <a:spcAft>
          <a:spcPct val="0"/>
        </a:spcAft>
        <a:defRPr sz="3600" b="1">
          <a:solidFill>
            <a:schemeClr val="tx2"/>
          </a:solidFill>
          <a:latin typeface="Arial" charset="0"/>
        </a:defRPr>
      </a:lvl4pPr>
      <a:lvl5pPr algn="ctr" rtl="0" fontAlgn="base">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video" Target="file://localhost/Users/cfc/Desktop/Charles_Cornwell/F_2_short_1_2_3.avi" TargetMode="Externa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video" Target="file://localhost/Users/cfc/Desktop/Charles_Cornwell/F_160_004.avi" TargetMode="Externa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8.wmf"/><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27.png"/><Relationship Id="rId9" Type="http://schemas.openxmlformats.org/officeDocument/2006/relationships/image" Target="../media/image43.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oleObject" Target="../embeddings/Microsoft_Equation1.bin"/><Relationship Id="rId5" Type="http://schemas.openxmlformats.org/officeDocument/2006/relationships/hyperlink" Target="6fps.wmv" TargetMode="External"/><Relationship Id="rId6" Type="http://schemas.openxmlformats.org/officeDocument/2006/relationships/hyperlink" Target="6fps.mp4" TargetMode="External"/><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vmlDrawing" Target="../drawings/vmlDrawing1.vml"/><Relationship Id="rId2" Type="http://schemas.openxmlformats.org/officeDocument/2006/relationships/video" Target="file://localhost/Users/cfc/Desktop/Charles_Cornwell/6fps.mp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wmf"/><Relationship Id="rId5" Type="http://schemas.openxmlformats.org/officeDocument/2006/relationships/hyperlink" Target="F_160_002.avi" TargetMode="External"/><Relationship Id="rId6" Type="http://schemas.openxmlformats.org/officeDocument/2006/relationships/image" Target="../media/image13.png"/><Relationship Id="rId7" Type="http://schemas.openxmlformats.org/officeDocument/2006/relationships/image" Target="../media/image14.jpeg"/><Relationship Id="rId8"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6.wmf"/><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video" Target="file://localhost/Users/cfc/Desktop/LAMMPS_Workshop/HCP_002.avi" TargetMode="Externa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0.wmf"/><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0" y="231775"/>
            <a:ext cx="9144000" cy="3539430"/>
          </a:xfrm>
          <a:noFill/>
          <a:ln>
            <a:miter lim="800000"/>
            <a:headEnd/>
            <a:tailEnd/>
          </a:ln>
        </p:spPr>
        <p:txBody>
          <a:bodyPr vert="horz" wrap="square" lIns="91440" tIns="45720" rIns="91440" bIns="45720" numCol="1" anchor="t" anchorCtr="0" compatLnSpc="1">
            <a:prstTxWarp prst="textNoShape">
              <a:avLst/>
            </a:prstTxWarp>
            <a:spAutoFit/>
          </a:bodyPr>
          <a:lstStyle/>
          <a:p>
            <a:pPr eaLnBrk="1" hangingPunct="1">
              <a:spcAft>
                <a:spcPts val="4200"/>
              </a:spcAft>
            </a:pPr>
            <a:r>
              <a:rPr lang="en-US" sz="3200" dirty="0" smtClean="0"/>
              <a:t>Designing Tough Carbon Nanotube Fibers</a:t>
            </a:r>
            <a:br>
              <a:rPr lang="en-US" sz="3200" dirty="0" smtClean="0"/>
            </a:br>
            <a:r>
              <a:rPr lang="en-US" sz="3200" dirty="0" smtClean="0"/>
              <a:t/>
            </a:r>
            <a:br>
              <a:rPr lang="en-US" sz="3200" dirty="0" smtClean="0"/>
            </a:br>
            <a:r>
              <a:rPr lang="en-US" sz="3200" dirty="0" smtClean="0"/>
              <a:t>LAMMPS User’s Workshop </a:t>
            </a:r>
            <a:br>
              <a:rPr lang="en-US" sz="3200" dirty="0" smtClean="0"/>
            </a:br>
            <a:r>
              <a:rPr lang="en-US" sz="3200" dirty="0" smtClean="0"/>
              <a:t>August 9–11, 2011</a:t>
            </a:r>
            <a:br>
              <a:rPr lang="en-US" sz="3200" dirty="0" smtClean="0"/>
            </a:br>
            <a:r>
              <a:rPr lang="en-US" sz="3200" dirty="0" smtClean="0"/>
              <a:t/>
            </a:r>
            <a:br>
              <a:rPr lang="en-US" sz="3200" dirty="0" smtClean="0"/>
            </a:br>
            <a:r>
              <a:rPr lang="en-US" sz="3200" dirty="0" smtClean="0">
                <a:ea typeface="ＭＳ Ｐゴシック" charset="-128"/>
                <a:cs typeface="ＭＳ Ｐゴシック" charset="-128"/>
              </a:rPr>
              <a:t>Sandia National Laboratories</a:t>
            </a:r>
            <a:r>
              <a:rPr lang="en-US" sz="3200" dirty="0" smtClean="0"/>
              <a:t/>
            </a:r>
            <a:br>
              <a:rPr lang="en-US" sz="3200" dirty="0" smtClean="0"/>
            </a:br>
            <a:r>
              <a:rPr lang="en-US" sz="3200" dirty="0" smtClean="0"/>
              <a:t>Albuquerque, NM</a:t>
            </a:r>
            <a:endParaRPr sz="3200" dirty="0">
              <a:ea typeface="ＭＳ Ｐゴシック" charset="-128"/>
              <a:cs typeface="ＭＳ Ｐゴシック" charset="-128"/>
            </a:endParaRPr>
          </a:p>
        </p:txBody>
      </p:sp>
      <p:sp>
        <p:nvSpPr>
          <p:cNvPr id="9219" name="TextBox 12"/>
          <p:cNvSpPr txBox="1">
            <a:spLocks noChangeArrowheads="1"/>
          </p:cNvSpPr>
          <p:nvPr/>
        </p:nvSpPr>
        <p:spPr bwMode="auto">
          <a:xfrm>
            <a:off x="0" y="3570288"/>
            <a:ext cx="9144000" cy="2062103"/>
          </a:xfrm>
          <a:prstGeom prst="rect">
            <a:avLst/>
          </a:prstGeom>
          <a:noFill/>
          <a:ln w="9525">
            <a:noFill/>
            <a:miter lim="800000"/>
            <a:headEnd/>
            <a:tailEnd/>
          </a:ln>
        </p:spPr>
        <p:txBody>
          <a:bodyPr>
            <a:prstTxWarp prst="textNoShape">
              <a:avLst/>
            </a:prstTxWarp>
            <a:spAutoFit/>
          </a:bodyPr>
          <a:lstStyle/>
          <a:p>
            <a:pPr algn="ctr"/>
            <a:endParaRPr lang="en-US" sz="1600" dirty="0" smtClean="0"/>
          </a:p>
          <a:p>
            <a:pPr algn="ctr">
              <a:buFont typeface="Wingdings" charset="2"/>
              <a:buNone/>
            </a:pPr>
            <a:endParaRPr lang="en-US" sz="1600" b="0" dirty="0" smtClean="0"/>
          </a:p>
          <a:p>
            <a:pPr algn="ctr">
              <a:buFont typeface="Wingdings" charset="2"/>
              <a:buNone/>
            </a:pPr>
            <a:r>
              <a:rPr lang="en-US" sz="1400" b="0" dirty="0"/>
              <a:t>DISTRIBUTION STATEMENT A  Approved for public release; distribution is unlimited</a:t>
            </a:r>
          </a:p>
          <a:p>
            <a:pPr algn="ctr">
              <a:buFont typeface="Wingdings" charset="2"/>
              <a:buNone/>
            </a:pPr>
            <a:r>
              <a:rPr lang="en-US" sz="1600" b="0" dirty="0"/>
              <a:t> </a:t>
            </a:r>
            <a:endParaRPr lang="en-US" sz="1600" b="0" dirty="0" smtClean="0"/>
          </a:p>
          <a:p>
            <a:pPr algn="ctr"/>
            <a:r>
              <a:rPr lang="en-US" sz="1600" dirty="0" smtClean="0"/>
              <a:t>Charles F. Cornwell</a:t>
            </a:r>
          </a:p>
          <a:p>
            <a:pPr algn="ctr">
              <a:buFont typeface="Wingdings" charset="2"/>
              <a:buNone/>
            </a:pPr>
            <a:r>
              <a:rPr lang="en-US" sz="1600" b="0" i="1" dirty="0" smtClean="0"/>
              <a:t>US </a:t>
            </a:r>
            <a:r>
              <a:rPr lang="en-US" sz="1600" b="0" i="1" dirty="0"/>
              <a:t>Army Engineer Research and Development Center</a:t>
            </a:r>
            <a:endParaRPr lang="en-US" sz="1600" b="0" dirty="0"/>
          </a:p>
          <a:p>
            <a:pPr algn="ctr">
              <a:buFont typeface="Wingdings" charset="2"/>
              <a:buNone/>
            </a:pPr>
            <a:r>
              <a:rPr lang="en-US" sz="1600" b="0" i="1" dirty="0"/>
              <a:t>3909 Halls Ferry Road </a:t>
            </a:r>
            <a:endParaRPr lang="en-US" sz="1600" b="0" dirty="0"/>
          </a:p>
          <a:p>
            <a:pPr algn="ctr">
              <a:buFont typeface="Wingdings" charset="2"/>
              <a:buNone/>
            </a:pPr>
            <a:r>
              <a:rPr lang="en-US" sz="1600" b="0" i="1" dirty="0"/>
              <a:t>Vicksburg, MS 39180 </a:t>
            </a:r>
            <a:endParaRPr lang="en-US" sz="1600" b="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7" name="Text Box 2"/>
          <p:cNvSpPr txBox="1">
            <a:spLocks noChangeArrowheads="1"/>
          </p:cNvSpPr>
          <p:nvPr/>
        </p:nvSpPr>
        <p:spPr bwMode="auto">
          <a:xfrm>
            <a:off x="4191000" y="5080000"/>
            <a:ext cx="4953000" cy="1079270"/>
          </a:xfrm>
          <a:prstGeom prst="rect">
            <a:avLst/>
          </a:prstGeom>
          <a:noFill/>
          <a:ln w="19050" algn="ctr">
            <a:noFill/>
            <a:miter lim="800000"/>
            <a:headEnd/>
            <a:tailEnd/>
          </a:ln>
        </p:spPr>
        <p:txBody>
          <a:bodyPr lIns="0" tIns="0" rIns="0" bIns="0">
            <a:spAutoFit/>
          </a:bodyPr>
          <a:lstStyle/>
          <a:p>
            <a:pPr marL="342900" indent="-342900" defTabSz="457200">
              <a:lnSpc>
                <a:spcPct val="110000"/>
              </a:lnSpc>
              <a:buClr>
                <a:schemeClr val="tx1"/>
              </a:buClr>
              <a:buSzPct val="100000"/>
              <a:buFont typeface="Wingdings" pitchFamily="2" charset="2"/>
              <a:buChar char="§"/>
            </a:pPr>
            <a:r>
              <a:rPr lang="en-US" sz="1600" dirty="0">
                <a:cs typeface="Arial" charset="0"/>
              </a:rPr>
              <a:t>All fibers were 2000Å </a:t>
            </a:r>
            <a:r>
              <a:rPr lang="en-US" sz="1600" dirty="0" smtClean="0">
                <a:cs typeface="Arial" charset="0"/>
              </a:rPr>
              <a:t>long and the average length of the CNT’s was 500Å.</a:t>
            </a:r>
          </a:p>
          <a:p>
            <a:pPr marL="342900" indent="-342900" defTabSz="457200">
              <a:lnSpc>
                <a:spcPct val="110000"/>
              </a:lnSpc>
              <a:buClr>
                <a:schemeClr val="tx1"/>
              </a:buClr>
              <a:buSzPct val="100000"/>
              <a:buFont typeface="Wingdings" pitchFamily="2" charset="2"/>
              <a:buChar char="§"/>
            </a:pPr>
            <a:r>
              <a:rPr lang="en-US" sz="1600" dirty="0" smtClean="0">
                <a:cs typeface="Arial" charset="0"/>
              </a:rPr>
              <a:t>The fibers had 1, 2, and 3 HCP rings.</a:t>
            </a:r>
          </a:p>
          <a:p>
            <a:pPr marL="342900" indent="-342900" defTabSz="457200">
              <a:lnSpc>
                <a:spcPct val="110000"/>
              </a:lnSpc>
              <a:buClr>
                <a:schemeClr val="tx1"/>
              </a:buClr>
              <a:buSzPct val="100000"/>
              <a:buFont typeface="Wingdings" pitchFamily="2" charset="2"/>
              <a:buChar char="§"/>
            </a:pPr>
            <a:r>
              <a:rPr lang="en-US" sz="1600" dirty="0" smtClean="0">
                <a:cs typeface="Arial" charset="0"/>
              </a:rPr>
              <a:t>Short fiber: force versus strain</a:t>
            </a:r>
          </a:p>
        </p:txBody>
      </p:sp>
      <p:sp>
        <p:nvSpPr>
          <p:cNvPr id="16388" name="Text Box 3"/>
          <p:cNvSpPr txBox="1">
            <a:spLocks noChangeArrowheads="1"/>
          </p:cNvSpPr>
          <p:nvPr/>
        </p:nvSpPr>
        <p:spPr bwMode="auto">
          <a:xfrm>
            <a:off x="0" y="152400"/>
            <a:ext cx="9144000" cy="1079500"/>
          </a:xfrm>
          <a:prstGeom prst="rect">
            <a:avLst/>
          </a:prstGeom>
          <a:noFill/>
          <a:ln w="9525">
            <a:noFill/>
            <a:miter lim="800000"/>
            <a:headEnd/>
            <a:tailEnd/>
          </a:ln>
        </p:spPr>
        <p:txBody>
          <a:bodyPr>
            <a:spAutoFit/>
          </a:bodyPr>
          <a:lstStyle/>
          <a:p>
            <a:pPr algn="ctr">
              <a:lnSpc>
                <a:spcPct val="90000"/>
              </a:lnSpc>
              <a:buClr>
                <a:srgbClr val="FFFFFF"/>
              </a:buClr>
              <a:buSzPct val="100000"/>
              <a:buFont typeface="Arial" charset="0"/>
              <a:buNone/>
            </a:pPr>
            <a:r>
              <a:rPr lang="en-US" sz="3600" b="1" dirty="0">
                <a:cs typeface="Arial" charset="0"/>
              </a:rPr>
              <a:t>Effects of Three Gaussian Distributions </a:t>
            </a:r>
            <a:br>
              <a:rPr lang="en-US" sz="3600" b="1" dirty="0">
                <a:cs typeface="Arial" charset="0"/>
              </a:rPr>
            </a:br>
            <a:r>
              <a:rPr lang="en-US" sz="3600" b="1" dirty="0">
                <a:cs typeface="Arial" charset="0"/>
              </a:rPr>
              <a:t>of CNT Length on Fiber Response</a:t>
            </a:r>
          </a:p>
        </p:txBody>
      </p:sp>
      <p:sp>
        <p:nvSpPr>
          <p:cNvPr id="16392" name="Text Box 7"/>
          <p:cNvSpPr txBox="1">
            <a:spLocks noChangeArrowheads="1"/>
          </p:cNvSpPr>
          <p:nvPr/>
        </p:nvSpPr>
        <p:spPr bwMode="auto">
          <a:xfrm>
            <a:off x="1168400" y="6184900"/>
            <a:ext cx="4191000" cy="304800"/>
          </a:xfrm>
          <a:prstGeom prst="rect">
            <a:avLst/>
          </a:prstGeom>
          <a:noFill/>
          <a:ln w="9525">
            <a:noFill/>
            <a:miter lim="800000"/>
            <a:headEnd/>
            <a:tailEnd/>
          </a:ln>
        </p:spPr>
        <p:txBody>
          <a:bodyPr>
            <a:spAutoFit/>
          </a:bodyPr>
          <a:lstStyle/>
          <a:p>
            <a:pPr algn="ctr">
              <a:spcBef>
                <a:spcPct val="50000"/>
              </a:spcBef>
            </a:pPr>
            <a:r>
              <a:rPr lang="en-US" sz="1400" b="1" i="1" dirty="0"/>
              <a:t>(Cornwell et al., 2009)</a:t>
            </a:r>
          </a:p>
        </p:txBody>
      </p:sp>
      <p:sp>
        <p:nvSpPr>
          <p:cNvPr id="16395" name="Text Box 10"/>
          <p:cNvSpPr txBox="1">
            <a:spLocks noChangeArrowheads="1"/>
          </p:cNvSpPr>
          <p:nvPr/>
        </p:nvSpPr>
        <p:spPr bwMode="auto">
          <a:xfrm>
            <a:off x="1171617" y="2946560"/>
            <a:ext cx="1974850" cy="457200"/>
          </a:xfrm>
          <a:prstGeom prst="rect">
            <a:avLst/>
          </a:prstGeom>
          <a:noFill/>
          <a:ln w="9525">
            <a:noFill/>
            <a:miter lim="800000"/>
            <a:headEnd/>
            <a:tailEnd/>
          </a:ln>
        </p:spPr>
        <p:txBody>
          <a:bodyPr>
            <a:spAutoFit/>
          </a:bodyPr>
          <a:lstStyle/>
          <a:p>
            <a:pPr algn="ctr">
              <a:spcBef>
                <a:spcPct val="50000"/>
              </a:spcBef>
            </a:pPr>
            <a:r>
              <a:rPr lang="en-US" sz="1200" b="1" i="1" dirty="0">
                <a:cs typeface="Arial" charset="0"/>
              </a:rPr>
              <a:t>Gaussian Distributions of CNT Lengths</a:t>
            </a:r>
          </a:p>
        </p:txBody>
      </p:sp>
      <p:pic>
        <p:nvPicPr>
          <p:cNvPr id="14" name="F_2_short_1_2_3.avi">
            <a:hlinkClick r:id="" action="ppaction://media"/>
          </p:cNvPr>
          <p:cNvPicPr/>
          <p:nvPr>
            <a:videoFile r:link="rId1"/>
          </p:nvPr>
        </p:nvPicPr>
        <p:blipFill>
          <a:blip r:embed="rId4"/>
          <a:stretch>
            <a:fillRect/>
          </a:stretch>
        </p:blipFill>
        <p:spPr>
          <a:xfrm>
            <a:off x="4357114" y="1270076"/>
            <a:ext cx="4566511" cy="3653209"/>
          </a:xfrm>
          <a:prstGeom prst="rect">
            <a:avLst/>
          </a:prstGeom>
        </p:spPr>
      </p:pic>
      <p:pic>
        <p:nvPicPr>
          <p:cNvPr id="12" name="Picture 4" descr="GD_3_5_7c"/>
          <p:cNvPicPr>
            <a:picLocks noChangeAspect="1" noChangeArrowheads="1"/>
          </p:cNvPicPr>
          <p:nvPr/>
        </p:nvPicPr>
        <p:blipFill>
          <a:blip r:embed="rId5" cstate="print"/>
          <a:srcRect/>
          <a:stretch>
            <a:fillRect/>
          </a:stretch>
        </p:blipFill>
        <p:spPr bwMode="auto">
          <a:xfrm>
            <a:off x="694915" y="1237841"/>
            <a:ext cx="3000375" cy="1760998"/>
          </a:xfrm>
          <a:prstGeom prst="rect">
            <a:avLst/>
          </a:prstGeom>
          <a:noFill/>
          <a:effectLst>
            <a:outerShdw dist="28398" dir="6993903" algn="ctr" rotWithShape="0">
              <a:schemeClr val="tx1"/>
            </a:outerShdw>
          </a:effectLst>
        </p:spPr>
      </p:pic>
      <p:pic>
        <p:nvPicPr>
          <p:cNvPr id="13" name="Picture 3"/>
          <p:cNvPicPr>
            <a:picLocks noChangeAspect="1" noChangeArrowheads="1"/>
          </p:cNvPicPr>
          <p:nvPr/>
        </p:nvPicPr>
        <p:blipFill>
          <a:blip r:embed="rId6" cstate="print"/>
          <a:srcRect/>
          <a:stretch>
            <a:fillRect/>
          </a:stretch>
        </p:blipFill>
        <p:spPr bwMode="auto">
          <a:xfrm>
            <a:off x="736214" y="3413537"/>
            <a:ext cx="2655939" cy="2444151"/>
          </a:xfrm>
          <a:prstGeom prst="rect">
            <a:avLst/>
          </a:prstGeom>
          <a:noFill/>
          <a:ln w="9525">
            <a:noFill/>
            <a:miter lim="800000"/>
            <a:headEnd/>
            <a:tailEnd/>
          </a:ln>
          <a:effectLst>
            <a:outerShdw dist="35921" dir="2700000" algn="ctr" rotWithShape="0">
              <a:schemeClr val="tx1"/>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5" name="Slide Number Placeholder 3"/>
          <p:cNvSpPr txBox="1">
            <a:spLocks noGrp="1"/>
          </p:cNvSpPr>
          <p:nvPr/>
        </p:nvSpPr>
        <p:spPr bwMode="auto">
          <a:xfrm>
            <a:off x="-533400" y="6477000"/>
            <a:ext cx="2133600" cy="476250"/>
          </a:xfrm>
          <a:prstGeom prst="rect">
            <a:avLst/>
          </a:prstGeom>
          <a:noFill/>
          <a:ln w="9525">
            <a:noFill/>
            <a:miter lim="800000"/>
            <a:headEnd/>
            <a:tailEnd/>
          </a:ln>
        </p:spPr>
        <p:txBody>
          <a:bodyPr/>
          <a:lstStyle/>
          <a:p>
            <a:pPr algn="ctr"/>
            <a:fld id="{3F892DA4-C6B5-4E00-90B3-8C5FDA630379}" type="slidenum">
              <a:rPr lang="en-US" sz="1400"/>
              <a:pPr algn="ctr"/>
              <a:t>11</a:t>
            </a:fld>
            <a:endParaRPr lang="en-US" sz="1400" dirty="0"/>
          </a:p>
        </p:txBody>
      </p:sp>
      <p:sp>
        <p:nvSpPr>
          <p:cNvPr id="18436" name="Rectangle 2"/>
          <p:cNvSpPr>
            <a:spLocks noGrp="1" noChangeArrowheads="1"/>
          </p:cNvSpPr>
          <p:nvPr>
            <p:ph type="body" idx="4294967295"/>
          </p:nvPr>
        </p:nvSpPr>
        <p:spPr>
          <a:xfrm>
            <a:off x="299065" y="5000010"/>
            <a:ext cx="8746612" cy="850184"/>
          </a:xfrm>
        </p:spPr>
        <p:txBody>
          <a:bodyPr>
            <a:normAutofit fontScale="92500" lnSpcReduction="10000"/>
          </a:bodyPr>
          <a:lstStyle/>
          <a:p>
            <a:pPr algn="ctr" eaLnBrk="1" hangingPunct="1">
              <a:lnSpc>
                <a:spcPct val="90000"/>
              </a:lnSpc>
              <a:buNone/>
            </a:pPr>
            <a:r>
              <a:rPr lang="en-US" sz="2000" b="1" dirty="0" smtClean="0"/>
              <a:t>Carbon </a:t>
            </a:r>
            <a:r>
              <a:rPr lang="en-US" sz="2000" b="1" dirty="0" err="1" smtClean="0"/>
              <a:t>nanotube</a:t>
            </a:r>
            <a:r>
              <a:rPr lang="en-US" sz="2000" b="1" dirty="0" smtClean="0"/>
              <a:t> fiber (a) CNTs placed end-to-end along the length of the fiber; (b) cross-links placed along length of fiber; (c) cross section of fiber with cross-links between the strands of the fiber. </a:t>
            </a:r>
            <a:endParaRPr lang="en-US" sz="2000" dirty="0" smtClean="0"/>
          </a:p>
        </p:txBody>
      </p:sp>
      <p:sp>
        <p:nvSpPr>
          <p:cNvPr id="18440" name="Rectangle 8"/>
          <p:cNvSpPr>
            <a:spLocks noGrp="1" noChangeArrowheads="1"/>
          </p:cNvSpPr>
          <p:nvPr>
            <p:ph type="title" idx="4294967295"/>
          </p:nvPr>
        </p:nvSpPr>
        <p:spPr>
          <a:xfrm>
            <a:off x="1843548" y="17463"/>
            <a:ext cx="5456903" cy="629827"/>
          </a:xfrm>
        </p:spPr>
        <p:txBody>
          <a:bodyPr/>
          <a:lstStyle/>
          <a:p>
            <a:pPr eaLnBrk="1" hangingPunct="1"/>
            <a:r>
              <a:rPr lang="en-US" dirty="0" smtClean="0"/>
              <a:t>Fiber Cross-link Design</a:t>
            </a:r>
          </a:p>
        </p:txBody>
      </p:sp>
      <p:pic>
        <p:nvPicPr>
          <p:cNvPr id="13" name="F_160_004.avi">
            <a:hlinkClick r:id="" action="ppaction://media"/>
          </p:cNvPr>
          <p:cNvPicPr/>
          <p:nvPr>
            <a:videoFile r:link="rId1"/>
          </p:nvPr>
        </p:nvPicPr>
        <p:blipFill>
          <a:blip r:embed="rId4"/>
          <a:stretch>
            <a:fillRect/>
          </a:stretch>
        </p:blipFill>
        <p:spPr>
          <a:xfrm>
            <a:off x="3826387" y="917677"/>
            <a:ext cx="5163984" cy="3867355"/>
          </a:xfrm>
          <a:prstGeom prst="rect">
            <a:avLst/>
          </a:prstGeom>
        </p:spPr>
      </p:pic>
      <p:pic>
        <p:nvPicPr>
          <p:cNvPr id="12" name="Picture 11" descr="Fiber_construction.png"/>
          <p:cNvPicPr>
            <a:picLocks noChangeAspect="1"/>
          </p:cNvPicPr>
          <p:nvPr/>
        </p:nvPicPr>
        <p:blipFill>
          <a:blip r:embed="rId5"/>
          <a:stretch>
            <a:fillRect/>
          </a:stretch>
        </p:blipFill>
        <p:spPr>
          <a:xfrm>
            <a:off x="319568" y="884903"/>
            <a:ext cx="2753013" cy="39717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0"/>
          </p:nvPr>
        </p:nvSpPr>
        <p:spPr>
          <a:noFill/>
        </p:spPr>
        <p:txBody>
          <a:bodyPr/>
          <a:lstStyle/>
          <a:p>
            <a:fld id="{D166DEBF-D6C1-4746-B39A-D9014833D691}" type="slidenum">
              <a:rPr lang="en-US" smtClean="0">
                <a:ea typeface="ＭＳ Ｐゴシック" charset="-128"/>
                <a:cs typeface="ＭＳ Ｐゴシック" charset="-128"/>
              </a:rPr>
              <a:pPr/>
              <a:t>12</a:t>
            </a:fld>
            <a:endParaRPr lang="en-US" smtClean="0">
              <a:ea typeface="ＭＳ Ｐゴシック" charset="-128"/>
              <a:cs typeface="ＭＳ Ｐゴシック" charset="-128"/>
            </a:endParaRPr>
          </a:p>
        </p:txBody>
      </p:sp>
      <p:pic>
        <p:nvPicPr>
          <p:cNvPr id="51203" name="Picture 4" descr="random_seed.png"/>
          <p:cNvPicPr>
            <a:picLocks noChangeAspect="1"/>
          </p:cNvPicPr>
          <p:nvPr/>
        </p:nvPicPr>
        <p:blipFill>
          <a:blip r:embed="rId3"/>
          <a:srcRect/>
          <a:stretch>
            <a:fillRect/>
          </a:stretch>
        </p:blipFill>
        <p:spPr bwMode="auto">
          <a:xfrm>
            <a:off x="3765550" y="727075"/>
            <a:ext cx="4894263" cy="3670300"/>
          </a:xfrm>
          <a:prstGeom prst="rect">
            <a:avLst/>
          </a:prstGeom>
          <a:noFill/>
          <a:ln w="9525">
            <a:noFill/>
            <a:miter lim="800000"/>
            <a:headEnd/>
            <a:tailEnd/>
          </a:ln>
        </p:spPr>
      </p:pic>
      <p:sp>
        <p:nvSpPr>
          <p:cNvPr id="51204" name="Rectangle 5"/>
          <p:cNvSpPr>
            <a:spLocks noChangeArrowheads="1"/>
          </p:cNvSpPr>
          <p:nvPr/>
        </p:nvSpPr>
        <p:spPr bwMode="auto">
          <a:xfrm>
            <a:off x="2978150" y="114300"/>
            <a:ext cx="3187700" cy="369888"/>
          </a:xfrm>
          <a:prstGeom prst="rect">
            <a:avLst/>
          </a:prstGeom>
          <a:noFill/>
          <a:ln w="9525">
            <a:noFill/>
            <a:miter lim="800000"/>
            <a:headEnd/>
            <a:tailEnd/>
          </a:ln>
        </p:spPr>
        <p:txBody>
          <a:bodyPr wrap="none">
            <a:prstTxWarp prst="textNoShape">
              <a:avLst/>
            </a:prstTxWarp>
            <a:spAutoFit/>
          </a:bodyPr>
          <a:lstStyle/>
          <a:p>
            <a:r>
              <a:rPr lang="en-US" sz="1800"/>
              <a:t>Statistically Equivalent Fibers </a:t>
            </a:r>
          </a:p>
        </p:txBody>
      </p:sp>
      <p:sp>
        <p:nvSpPr>
          <p:cNvPr id="51205" name="Rectangle 7"/>
          <p:cNvSpPr>
            <a:spLocks noChangeArrowheads="1"/>
          </p:cNvSpPr>
          <p:nvPr/>
        </p:nvSpPr>
        <p:spPr bwMode="auto">
          <a:xfrm>
            <a:off x="0" y="4495800"/>
            <a:ext cx="9144000" cy="1476375"/>
          </a:xfrm>
          <a:prstGeom prst="rect">
            <a:avLst/>
          </a:prstGeom>
          <a:noFill/>
          <a:ln w="9525">
            <a:noFill/>
            <a:miter lim="800000"/>
            <a:headEnd/>
            <a:tailEnd/>
          </a:ln>
        </p:spPr>
        <p:txBody>
          <a:bodyPr>
            <a:prstTxWarp prst="textNoShape">
              <a:avLst/>
            </a:prstTxWarp>
            <a:spAutoFit/>
          </a:bodyPr>
          <a:lstStyle/>
          <a:p>
            <a:r>
              <a:rPr lang="en-US" sz="1800"/>
              <a:t>Stress-strain curves for eight statistically equivalent fibers. A different seed is used for the random number generator to construct the fiber. All of the fibers are 4000Å long and are constructed using carbon nanotubes with an average length of 1000Å with a standard deviation in the tube length of 200Å. They all had a cross-link concentration of about 0.225 percent . </a:t>
            </a:r>
          </a:p>
        </p:txBody>
      </p:sp>
      <p:sp>
        <p:nvSpPr>
          <p:cNvPr id="51206" name="Rectangle 8"/>
          <p:cNvSpPr>
            <a:spLocks noChangeArrowheads="1"/>
          </p:cNvSpPr>
          <p:nvPr/>
        </p:nvSpPr>
        <p:spPr bwMode="auto">
          <a:xfrm>
            <a:off x="0" y="550863"/>
            <a:ext cx="3687763" cy="1477962"/>
          </a:xfrm>
          <a:prstGeom prst="rect">
            <a:avLst/>
          </a:prstGeom>
          <a:noFill/>
          <a:ln w="9525">
            <a:noFill/>
            <a:miter lim="800000"/>
            <a:headEnd/>
            <a:tailEnd/>
          </a:ln>
        </p:spPr>
        <p:txBody>
          <a:bodyPr>
            <a:prstTxWarp prst="textNoShape">
              <a:avLst/>
            </a:prstTxWarp>
            <a:spAutoFit/>
          </a:bodyPr>
          <a:lstStyle/>
          <a:p>
            <a:r>
              <a:rPr lang="en-US" sz="1800"/>
              <a:t>Fibers are constructed using carbon nanotubes with random orientations, random distribution of lengths, and a random distribution of cross-link atoms.</a:t>
            </a:r>
          </a:p>
        </p:txBody>
      </p:sp>
      <p:sp>
        <p:nvSpPr>
          <p:cNvPr id="51207" name="Rectangle 9"/>
          <p:cNvSpPr>
            <a:spLocks noChangeArrowheads="1"/>
          </p:cNvSpPr>
          <p:nvPr/>
        </p:nvSpPr>
        <p:spPr bwMode="auto">
          <a:xfrm>
            <a:off x="0" y="2116138"/>
            <a:ext cx="3670300" cy="2386012"/>
          </a:xfrm>
          <a:prstGeom prst="rect">
            <a:avLst/>
          </a:prstGeom>
          <a:noFill/>
          <a:ln w="9525">
            <a:noFill/>
            <a:miter lim="800000"/>
            <a:headEnd/>
            <a:tailEnd/>
          </a:ln>
        </p:spPr>
        <p:txBody>
          <a:bodyPr>
            <a:prstTxWarp prst="textNoShape">
              <a:avLst/>
            </a:prstTxWarp>
            <a:spAutoFit/>
          </a:bodyPr>
          <a:lstStyle/>
          <a:p>
            <a:pPr>
              <a:spcAft>
                <a:spcPts val="600"/>
              </a:spcAft>
              <a:buFont typeface="Arial" charset="0"/>
              <a:buChar char="•"/>
            </a:pPr>
            <a:r>
              <a:rPr lang="en-US" sz="1800"/>
              <a:t>  The average maximum stress for the eight simulations is 33.467 GPa with a standard deviation of 2.495 GPa. </a:t>
            </a:r>
            <a:r>
              <a:rPr lang="en-US" sz="1400"/>
              <a:t>(7.46 % avg max stress)</a:t>
            </a:r>
          </a:p>
          <a:p>
            <a:pPr>
              <a:buFont typeface="Arial" charset="0"/>
              <a:buChar char="•"/>
            </a:pPr>
            <a:r>
              <a:rPr lang="en-US" sz="1800"/>
              <a:t>  The average elastic modulus of 586.434 GPa with a standard deviation of 14.743 Gpa.</a:t>
            </a:r>
          </a:p>
          <a:p>
            <a:pPr>
              <a:buFont typeface="Arial" charset="0"/>
              <a:buChar char="•"/>
            </a:pPr>
            <a:r>
              <a:rPr lang="en-US" sz="1800"/>
              <a:t> (2.51 % avg modulus)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9" name="Title 1"/>
          <p:cNvSpPr>
            <a:spLocks noGrp="1"/>
          </p:cNvSpPr>
          <p:nvPr>
            <p:ph type="title"/>
          </p:nvPr>
        </p:nvSpPr>
        <p:spPr>
          <a:xfrm>
            <a:off x="-60325" y="47394"/>
            <a:ext cx="9220200" cy="615553"/>
          </a:xfrm>
        </p:spPr>
        <p:txBody>
          <a:bodyPr lIns="0" tIns="0" rIns="0" bIns="0">
            <a:spAutoFit/>
          </a:bodyPr>
          <a:lstStyle/>
          <a:p>
            <a:r>
              <a:rPr lang="en-US" sz="2000" dirty="0">
                <a:ea typeface="ＭＳ Ｐゴシック" charset="-128"/>
                <a:cs typeface="ＭＳ Ｐゴシック" charset="-128"/>
              </a:rPr>
              <a:t>Multimillion PSI, Scalable CNT Fiber Design</a:t>
            </a:r>
            <a:br>
              <a:rPr lang="en-US" sz="2000" dirty="0">
                <a:ea typeface="ＭＳ Ｐゴシック" charset="-128"/>
                <a:cs typeface="ＭＳ Ｐゴシック" charset="-128"/>
              </a:rPr>
            </a:br>
            <a:r>
              <a:rPr lang="en-US" sz="2000" dirty="0">
                <a:ea typeface="ＭＳ Ｐゴシック" charset="-128"/>
                <a:cs typeface="ＭＳ Ｐゴシック" charset="-128"/>
              </a:rPr>
              <a:t>(Cross-Linked Fibers)</a:t>
            </a:r>
          </a:p>
        </p:txBody>
      </p:sp>
      <p:sp>
        <p:nvSpPr>
          <p:cNvPr id="14340" name="Text Box 8"/>
          <p:cNvSpPr txBox="1">
            <a:spLocks noChangeArrowheads="1"/>
          </p:cNvSpPr>
          <p:nvPr/>
        </p:nvSpPr>
        <p:spPr bwMode="auto">
          <a:xfrm>
            <a:off x="0" y="5149543"/>
            <a:ext cx="9144000" cy="1860323"/>
          </a:xfrm>
          <a:prstGeom prst="rect">
            <a:avLst/>
          </a:prstGeom>
          <a:solidFill>
            <a:schemeClr val="bg1"/>
          </a:solidFill>
          <a:ln w="9525">
            <a:noFill/>
            <a:miter lim="800000"/>
            <a:headEnd/>
            <a:tailEnd/>
          </a:ln>
        </p:spPr>
        <p:txBody>
          <a:bodyPr wrap="square" lIns="0" tIns="0" rIns="0" bIns="0">
            <a:prstTxWarp prst="textNoShape">
              <a:avLst/>
            </a:prstTxWarp>
            <a:normAutofit/>
          </a:bodyPr>
          <a:lstStyle/>
          <a:p>
            <a:pPr>
              <a:spcBef>
                <a:spcPct val="50000"/>
              </a:spcBef>
              <a:buFont typeface="Arial" charset="0"/>
              <a:buChar char="•"/>
            </a:pPr>
            <a:r>
              <a:rPr lang="en-US" sz="1400" b="1" dirty="0"/>
              <a:t>  Simulations predict optimum CNT length &amp; cross-link density fiber will exceed design goal by 8 fold.</a:t>
            </a:r>
          </a:p>
          <a:p>
            <a:pPr>
              <a:spcBef>
                <a:spcPct val="50000"/>
              </a:spcBef>
              <a:spcAft>
                <a:spcPts val="0"/>
              </a:spcAft>
              <a:buFont typeface="Arial" charset="0"/>
              <a:buChar char="•"/>
            </a:pPr>
            <a:r>
              <a:rPr lang="en-US" sz="1400" b="1" dirty="0"/>
              <a:t>  Simulations are first to quantify cross-linking strength effects on complete CNT fibers &amp; identify van der Waals attraction as a dead-end design approach.</a:t>
            </a:r>
          </a:p>
          <a:p>
            <a:pPr>
              <a:spcBef>
                <a:spcPct val="50000"/>
              </a:spcBef>
              <a:buFont typeface="Arial" charset="0"/>
              <a:buChar char="•"/>
            </a:pPr>
            <a:r>
              <a:rPr lang="en-US" sz="1400" b="1" dirty="0"/>
              <a:t>  Simulations are first to identify a scalable molecular design for a many-million-psi fiber.</a:t>
            </a:r>
            <a:r>
              <a:rPr lang="en-US" sz="1400" b="1" dirty="0" smtClean="0"/>
              <a:t> </a:t>
            </a:r>
          </a:p>
          <a:p>
            <a:pPr>
              <a:spcBef>
                <a:spcPct val="50000"/>
              </a:spcBef>
              <a:buFont typeface="Arial" charset="0"/>
              <a:buChar char="•"/>
            </a:pPr>
            <a:r>
              <a:rPr lang="en-US" sz="1400" b="1" dirty="0" smtClean="0"/>
              <a:t>  Experimental results of double-walled CNT bundles achieved a maximum effective tensile strength of 17.1 GPa.  “T. Filleter, R. Bernal, S. Li, H.D. Espinosa, </a:t>
            </a:r>
            <a:r>
              <a:rPr lang="en-US" sz="1400" b="1" i="1" dirty="0" smtClean="0"/>
              <a:t>Adv. Mater. 2011, Apr 29”</a:t>
            </a:r>
            <a:endParaRPr lang="en-US" sz="1400" b="1" dirty="0"/>
          </a:p>
        </p:txBody>
      </p:sp>
      <p:grpSp>
        <p:nvGrpSpPr>
          <p:cNvPr id="3" name="Group 13"/>
          <p:cNvGrpSpPr>
            <a:grpSpLocks/>
          </p:cNvGrpSpPr>
          <p:nvPr/>
        </p:nvGrpSpPr>
        <p:grpSpPr bwMode="auto">
          <a:xfrm>
            <a:off x="596366" y="814538"/>
            <a:ext cx="7951268" cy="4219590"/>
            <a:chOff x="1899077" y="1058086"/>
            <a:chExt cx="6850062" cy="3918345"/>
          </a:xfrm>
        </p:grpSpPr>
        <p:sp>
          <p:nvSpPr>
            <p:cNvPr id="22535" name="TextBox 11"/>
            <p:cNvSpPr txBox="1">
              <a:spLocks noChangeArrowheads="1"/>
            </p:cNvSpPr>
            <p:nvPr/>
          </p:nvSpPr>
          <p:spPr bwMode="auto">
            <a:xfrm>
              <a:off x="3442959" y="4490565"/>
              <a:ext cx="4535632" cy="485866"/>
            </a:xfrm>
            <a:prstGeom prst="rect">
              <a:avLst/>
            </a:prstGeom>
            <a:solidFill>
              <a:schemeClr val="bg1"/>
            </a:solidFill>
            <a:ln w="9525">
              <a:noFill/>
              <a:miter lim="800000"/>
              <a:headEnd/>
              <a:tailEnd/>
            </a:ln>
          </p:spPr>
          <p:txBody>
            <a:bodyPr wrap="square">
              <a:spAutoFit/>
            </a:bodyPr>
            <a:lstStyle/>
            <a:p>
              <a:pPr algn="ctr">
                <a:defRPr/>
              </a:pPr>
              <a:r>
                <a:rPr lang="en-US" sz="1400" b="1" dirty="0"/>
                <a:t>Cross-link densities varied from 0.125 % to 0.75%</a:t>
              </a:r>
              <a:r>
                <a:rPr lang="en-US" sz="1400" b="1" dirty="0" smtClean="0"/>
                <a:t/>
              </a:r>
              <a:br>
                <a:rPr lang="en-US" sz="1400" b="1" dirty="0" smtClean="0"/>
              </a:br>
              <a:r>
                <a:rPr lang="en-US" sz="1400" b="1" i="1" dirty="0" smtClean="0"/>
                <a:t>Journal of Chemical Physics, </a:t>
              </a:r>
              <a:r>
                <a:rPr lang="en-US" sz="1400" b="1" dirty="0" smtClean="0"/>
                <a:t>134, pp. 204798, 2011. </a:t>
              </a:r>
              <a:endParaRPr lang="en-US" sz="1400" b="1" dirty="0"/>
            </a:p>
          </p:txBody>
        </p:sp>
        <p:pic>
          <p:nvPicPr>
            <p:cNvPr id="14345" name="Picture 17" descr="stress_strain.png"/>
            <p:cNvPicPr>
              <a:picLocks noChangeAspect="1" noChangeArrowheads="1"/>
            </p:cNvPicPr>
            <p:nvPr/>
          </p:nvPicPr>
          <p:blipFill>
            <a:blip r:embed="rId3"/>
            <a:srcRect/>
            <a:stretch>
              <a:fillRect/>
            </a:stretch>
          </p:blipFill>
          <p:spPr bwMode="auto">
            <a:xfrm>
              <a:off x="3440812" y="1058086"/>
              <a:ext cx="4558854" cy="3390899"/>
            </a:xfrm>
            <a:prstGeom prst="rect">
              <a:avLst/>
            </a:prstGeom>
            <a:noFill/>
            <a:ln w="9525">
              <a:noFill/>
              <a:miter lim="800000"/>
              <a:headEnd/>
              <a:tailEnd/>
            </a:ln>
          </p:spPr>
        </p:pic>
        <p:cxnSp>
          <p:nvCxnSpPr>
            <p:cNvPr id="19" name="Straight Arrow Connector 18"/>
            <p:cNvCxnSpPr/>
            <p:nvPr/>
          </p:nvCxnSpPr>
          <p:spPr bwMode="auto">
            <a:xfrm rot="10800000" flipV="1">
              <a:off x="6679045" y="1767018"/>
              <a:ext cx="737218" cy="316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73" name="Text Box 5"/>
            <p:cNvSpPr txBox="1">
              <a:spLocks noChangeArrowheads="1"/>
            </p:cNvSpPr>
            <p:nvPr/>
          </p:nvSpPr>
          <p:spPr bwMode="auto">
            <a:xfrm>
              <a:off x="7359271" y="1617390"/>
              <a:ext cx="1389868" cy="285804"/>
            </a:xfrm>
            <a:prstGeom prst="rect">
              <a:avLst/>
            </a:prstGeom>
            <a:solidFill>
              <a:schemeClr val="bg1"/>
            </a:solidFill>
            <a:ln w="9525">
              <a:noFill/>
              <a:miter lim="800000"/>
              <a:headEnd/>
              <a:tailEnd/>
            </a:ln>
          </p:spPr>
          <p:txBody>
            <a:bodyPr wrap="square">
              <a:prstTxWarp prst="textNoShape">
                <a:avLst/>
              </a:prstTxWarp>
              <a:spAutoFit/>
            </a:bodyPr>
            <a:lstStyle/>
            <a:p>
              <a:r>
                <a:rPr lang="en-US" sz="1400" b="1" dirty="0"/>
                <a:t>~ 8.6 Million PSI</a:t>
              </a:r>
              <a:endParaRPr lang="en-US" sz="1400" b="1" dirty="0">
                <a:ea typeface="Arial" charset="0"/>
                <a:cs typeface="Arial" charset="0"/>
              </a:endParaRPr>
            </a:p>
          </p:txBody>
        </p:sp>
        <p:sp>
          <p:nvSpPr>
            <p:cNvPr id="15370" name="Text Box 5"/>
            <p:cNvSpPr txBox="1">
              <a:spLocks noChangeArrowheads="1"/>
            </p:cNvSpPr>
            <p:nvPr/>
          </p:nvSpPr>
          <p:spPr bwMode="auto">
            <a:xfrm>
              <a:off x="1899077" y="3737047"/>
              <a:ext cx="1610482" cy="285804"/>
            </a:xfrm>
            <a:prstGeom prst="rect">
              <a:avLst/>
            </a:prstGeom>
            <a:solidFill>
              <a:schemeClr val="bg1"/>
            </a:solidFill>
            <a:ln w="9525">
              <a:noFill/>
              <a:miter lim="800000"/>
              <a:headEnd/>
              <a:tailEnd/>
            </a:ln>
          </p:spPr>
          <p:txBody>
            <a:bodyPr wrap="square">
              <a:prstTxWarp prst="textNoShape">
                <a:avLst/>
              </a:prstTxWarp>
              <a:spAutoFit/>
            </a:bodyPr>
            <a:lstStyle/>
            <a:p>
              <a:r>
                <a:rPr lang="en-US" sz="1400" b="1" dirty="0"/>
                <a:t>Goal - 1 Million PSI</a:t>
              </a:r>
              <a:endParaRPr lang="en-US" sz="1400" b="1" dirty="0">
                <a:ea typeface="Arial" charset="0"/>
                <a:cs typeface="Arial" charset="0"/>
              </a:endParaRPr>
            </a:p>
          </p:txBody>
        </p:sp>
        <p:cxnSp>
          <p:nvCxnSpPr>
            <p:cNvPr id="15" name="Straight Arrow Connector 14"/>
            <p:cNvCxnSpPr/>
            <p:nvPr/>
          </p:nvCxnSpPr>
          <p:spPr bwMode="auto">
            <a:xfrm>
              <a:off x="3432344" y="3883945"/>
              <a:ext cx="454096" cy="18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od_vs_pct_all.png"/>
          <p:cNvPicPr>
            <a:picLocks noChangeAspect="1"/>
          </p:cNvPicPr>
          <p:nvPr/>
        </p:nvPicPr>
        <p:blipFill>
          <a:blip r:embed="rId3"/>
          <a:stretch>
            <a:fillRect/>
          </a:stretch>
        </p:blipFill>
        <p:spPr>
          <a:xfrm>
            <a:off x="409677" y="516131"/>
            <a:ext cx="3506839" cy="2630129"/>
          </a:xfrm>
          <a:prstGeom prst="rect">
            <a:avLst/>
          </a:prstGeom>
        </p:spPr>
      </p:pic>
      <p:pic>
        <p:nvPicPr>
          <p:cNvPr id="6" name="Picture 5" descr="strength_vs_pct_all.png"/>
          <p:cNvPicPr>
            <a:picLocks noChangeAspect="1"/>
          </p:cNvPicPr>
          <p:nvPr/>
        </p:nvPicPr>
        <p:blipFill>
          <a:blip r:embed="rId4"/>
          <a:stretch>
            <a:fillRect/>
          </a:stretch>
        </p:blipFill>
        <p:spPr>
          <a:xfrm>
            <a:off x="409953" y="3293060"/>
            <a:ext cx="3506287" cy="2629715"/>
          </a:xfrm>
          <a:prstGeom prst="rect">
            <a:avLst/>
          </a:prstGeom>
        </p:spPr>
      </p:pic>
      <p:pic>
        <p:nvPicPr>
          <p:cNvPr id="7" name="Picture 6" descr="Figure_07.png"/>
          <p:cNvPicPr>
            <a:picLocks noChangeAspect="1"/>
          </p:cNvPicPr>
          <p:nvPr/>
        </p:nvPicPr>
        <p:blipFill>
          <a:blip r:embed="rId5"/>
          <a:stretch>
            <a:fillRect/>
          </a:stretch>
        </p:blipFill>
        <p:spPr>
          <a:xfrm>
            <a:off x="5335753" y="554534"/>
            <a:ext cx="3507685" cy="2630764"/>
          </a:xfrm>
          <a:prstGeom prst="rect">
            <a:avLst/>
          </a:prstGeom>
        </p:spPr>
      </p:pic>
      <p:pic>
        <p:nvPicPr>
          <p:cNvPr id="8" name="Picture 7" descr="Figure_08.png"/>
          <p:cNvPicPr>
            <a:picLocks noChangeAspect="1"/>
          </p:cNvPicPr>
          <p:nvPr/>
        </p:nvPicPr>
        <p:blipFill>
          <a:blip r:embed="rId6"/>
          <a:stretch>
            <a:fillRect/>
          </a:stretch>
        </p:blipFill>
        <p:spPr>
          <a:xfrm>
            <a:off x="5333993" y="3288574"/>
            <a:ext cx="3511204" cy="2634201"/>
          </a:xfrm>
          <a:prstGeom prst="rect">
            <a:avLst/>
          </a:prstGeom>
        </p:spPr>
      </p:pic>
      <p:sp>
        <p:nvSpPr>
          <p:cNvPr id="9" name="Rectangle 8"/>
          <p:cNvSpPr/>
          <p:nvPr/>
        </p:nvSpPr>
        <p:spPr>
          <a:xfrm>
            <a:off x="401616" y="0"/>
            <a:ext cx="3597221" cy="369332"/>
          </a:xfrm>
          <a:prstGeom prst="rect">
            <a:avLst/>
          </a:prstGeom>
        </p:spPr>
        <p:txBody>
          <a:bodyPr wrap="none">
            <a:spAutoFit/>
          </a:bodyPr>
          <a:lstStyle/>
          <a:p>
            <a:r>
              <a:rPr lang="en-US" dirty="0" smtClean="0"/>
              <a:t>cross-link concentration (percent) </a:t>
            </a:r>
            <a:endParaRPr lang="en-US" dirty="0"/>
          </a:p>
        </p:txBody>
      </p:sp>
      <p:sp>
        <p:nvSpPr>
          <p:cNvPr id="10" name="TextBox 9"/>
          <p:cNvSpPr txBox="1"/>
          <p:nvPr/>
        </p:nvSpPr>
        <p:spPr>
          <a:xfrm>
            <a:off x="4894438" y="0"/>
            <a:ext cx="4283414" cy="584776"/>
          </a:xfrm>
          <a:prstGeom prst="rect">
            <a:avLst/>
          </a:prstGeom>
          <a:noFill/>
        </p:spPr>
        <p:txBody>
          <a:bodyPr wrap="square" rtlCol="0">
            <a:spAutoFit/>
          </a:bodyPr>
          <a:lstStyle/>
          <a:p>
            <a:pPr algn="ctr"/>
            <a:r>
              <a:rPr lang="en-US" dirty="0" smtClean="0"/>
              <a:t>Cross-link Count</a:t>
            </a:r>
          </a:p>
          <a:p>
            <a:pPr algn="ctr"/>
            <a:r>
              <a:rPr lang="en-US" sz="1400" dirty="0" smtClean="0"/>
              <a:t>average number of cross-links of the core CNTs</a:t>
            </a:r>
            <a:endParaRPr lang="en-US"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tress_strain.png"/>
          <p:cNvPicPr>
            <a:picLocks noChangeAspect="1"/>
          </p:cNvPicPr>
          <p:nvPr/>
        </p:nvPicPr>
        <p:blipFill>
          <a:blip r:embed="rId3"/>
          <a:stretch>
            <a:fillRect/>
          </a:stretch>
        </p:blipFill>
        <p:spPr>
          <a:xfrm>
            <a:off x="2913565" y="13230"/>
            <a:ext cx="6230435" cy="5486492"/>
          </a:xfrm>
          <a:prstGeom prst="rect">
            <a:avLst/>
          </a:prstGeom>
        </p:spPr>
      </p:pic>
      <p:sp>
        <p:nvSpPr>
          <p:cNvPr id="6" name="Rectangle 5"/>
          <p:cNvSpPr/>
          <p:nvPr/>
        </p:nvSpPr>
        <p:spPr>
          <a:xfrm>
            <a:off x="2908710" y="5417203"/>
            <a:ext cx="6235290" cy="369332"/>
          </a:xfrm>
          <a:prstGeom prst="rect">
            <a:avLst/>
          </a:prstGeom>
        </p:spPr>
        <p:txBody>
          <a:bodyPr wrap="square">
            <a:spAutoFit/>
          </a:bodyPr>
          <a:lstStyle/>
          <a:p>
            <a:pPr algn="ctr">
              <a:defRPr/>
            </a:pPr>
            <a:r>
              <a:rPr lang="en-US" b="1" dirty="0" smtClean="0"/>
              <a:t>Cross-link densities varied from 0.113 % to 0.451%</a:t>
            </a:r>
            <a:endParaRPr lang="en-US" b="1" dirty="0"/>
          </a:p>
        </p:txBody>
      </p:sp>
      <p:sp>
        <p:nvSpPr>
          <p:cNvPr id="7" name="TextBox 6"/>
          <p:cNvSpPr txBox="1"/>
          <p:nvPr/>
        </p:nvSpPr>
        <p:spPr>
          <a:xfrm>
            <a:off x="0" y="13383"/>
            <a:ext cx="2874275" cy="5816978"/>
          </a:xfrm>
          <a:prstGeom prst="rect">
            <a:avLst/>
          </a:prstGeom>
          <a:noFill/>
        </p:spPr>
        <p:txBody>
          <a:bodyPr wrap="square" rtlCol="0">
            <a:spAutoFit/>
          </a:bodyPr>
          <a:lstStyle/>
          <a:p>
            <a:pPr>
              <a:spcAft>
                <a:spcPts val="1200"/>
              </a:spcAft>
              <a:buFont typeface="Arial"/>
              <a:buChar char="•"/>
            </a:pPr>
            <a:r>
              <a:rPr lang="en-US" dirty="0" smtClean="0"/>
              <a:t> The minimum elastic modulus and tensile strength were 582.83 GPa and 22.88 GPa, respectively.</a:t>
            </a:r>
          </a:p>
          <a:p>
            <a:pPr>
              <a:spcAft>
                <a:spcPts val="1200"/>
              </a:spcAft>
              <a:buFont typeface="Arial"/>
              <a:buChar char="•"/>
            </a:pPr>
            <a:r>
              <a:rPr lang="en-US" dirty="0" smtClean="0"/>
              <a:t> The maximum elastic modulus and tensile strength were 656.50 GPa and 53.58 GPa, respectively.</a:t>
            </a:r>
          </a:p>
          <a:p>
            <a:pPr>
              <a:spcAft>
                <a:spcPts val="1200"/>
              </a:spcAft>
              <a:buFont typeface="Arial"/>
              <a:buChar char="•"/>
            </a:pPr>
            <a:r>
              <a:rPr lang="en-US" dirty="0" smtClean="0"/>
              <a:t> All of the bundles with cross-link concentrations less than or equal to 0.226 percent showed ductile behavior. </a:t>
            </a:r>
          </a:p>
          <a:p>
            <a:pPr>
              <a:spcAft>
                <a:spcPts val="1200"/>
              </a:spcAft>
              <a:buFont typeface="Arial"/>
              <a:buChar char="•"/>
            </a:pPr>
            <a:r>
              <a:rPr lang="en-US" dirty="0" smtClean="0"/>
              <a:t> Bundles with cross-link concentrations greater than 0.226 percent showed brittle behavior.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05"/>
            <a:ext cx="9144000" cy="1143000"/>
          </a:xfrm>
        </p:spPr>
        <p:txBody>
          <a:bodyPr>
            <a:normAutofit fontScale="90000"/>
          </a:bodyPr>
          <a:lstStyle/>
          <a:p>
            <a:r>
              <a:rPr lang="en-US" dirty="0" smtClean="0"/>
              <a:t>Time evolution of the stress and strain for two increments of increased strain</a:t>
            </a:r>
            <a:br>
              <a:rPr lang="en-US" dirty="0" smtClean="0"/>
            </a:br>
            <a:endParaRPr lang="en-US" dirty="0"/>
          </a:p>
        </p:txBody>
      </p:sp>
      <p:pic>
        <p:nvPicPr>
          <p:cNvPr id="6" name="Picture 5" descr="time_evol_copy.tif"/>
          <p:cNvPicPr>
            <a:picLocks noChangeAspect="1"/>
          </p:cNvPicPr>
          <p:nvPr/>
        </p:nvPicPr>
        <p:blipFill>
          <a:blip r:embed="rId3"/>
          <a:stretch>
            <a:fillRect/>
          </a:stretch>
        </p:blipFill>
        <p:spPr>
          <a:xfrm>
            <a:off x="3714338" y="1420063"/>
            <a:ext cx="5236818" cy="3927614"/>
          </a:xfrm>
          <a:prstGeom prst="rect">
            <a:avLst/>
          </a:prstGeom>
        </p:spPr>
      </p:pic>
      <p:sp>
        <p:nvSpPr>
          <p:cNvPr id="5" name="TextBox 4"/>
          <p:cNvSpPr txBox="1"/>
          <p:nvPr/>
        </p:nvSpPr>
        <p:spPr>
          <a:xfrm>
            <a:off x="1" y="1086288"/>
            <a:ext cx="3290952" cy="1262278"/>
          </a:xfrm>
          <a:prstGeom prst="rect">
            <a:avLst/>
          </a:prstGeom>
          <a:noFill/>
        </p:spPr>
        <p:txBody>
          <a:bodyPr wrap="square" rtlCol="0">
            <a:normAutofit fontScale="92500"/>
          </a:bodyPr>
          <a:lstStyle/>
          <a:p>
            <a:r>
              <a:rPr lang="en-US" b="1" dirty="0" smtClean="0"/>
              <a:t>The strain was held constant for a period after each increase in strain to allow the stress to equilibrate. </a:t>
            </a:r>
            <a:endParaRPr lang="en-US" b="1" dirty="0"/>
          </a:p>
        </p:txBody>
      </p:sp>
      <p:sp>
        <p:nvSpPr>
          <p:cNvPr id="8" name="Rectangle 7"/>
          <p:cNvSpPr/>
          <p:nvPr/>
        </p:nvSpPr>
        <p:spPr>
          <a:xfrm>
            <a:off x="0" y="2397714"/>
            <a:ext cx="3454817" cy="3416320"/>
          </a:xfrm>
          <a:prstGeom prst="rect">
            <a:avLst/>
          </a:prstGeom>
        </p:spPr>
        <p:txBody>
          <a:bodyPr wrap="square">
            <a:spAutoFit/>
          </a:bodyPr>
          <a:lstStyle/>
          <a:p>
            <a:r>
              <a:rPr lang="en-US" b="1" dirty="0" smtClean="0"/>
              <a:t>This provided a feedback loop that effectively resulted in a variable strain rate, based on simulation conditions, that gave the fiber time to respond to bond breaking, defect formation and migration, slipping or failure of the CNTs, and the resulting structural changes that took place in the fiber from these processes. </a:t>
            </a:r>
            <a:endParaRPr lang="en-US"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time_evol_250_312.png"/>
          <p:cNvPicPr>
            <a:picLocks noChangeAspect="1"/>
          </p:cNvPicPr>
          <p:nvPr/>
        </p:nvPicPr>
        <p:blipFill>
          <a:blip r:embed="rId3"/>
          <a:stretch>
            <a:fillRect/>
          </a:stretch>
        </p:blipFill>
        <p:spPr>
          <a:xfrm>
            <a:off x="4907666" y="960892"/>
            <a:ext cx="4236334" cy="3177250"/>
          </a:xfrm>
          <a:prstGeom prst="rect">
            <a:avLst/>
          </a:prstGeom>
        </p:spPr>
      </p:pic>
      <p:sp>
        <p:nvSpPr>
          <p:cNvPr id="8" name="Rectangle 7"/>
          <p:cNvSpPr/>
          <p:nvPr/>
        </p:nvSpPr>
        <p:spPr>
          <a:xfrm>
            <a:off x="158738" y="905967"/>
            <a:ext cx="4656330" cy="3416320"/>
          </a:xfrm>
          <a:prstGeom prst="rect">
            <a:avLst/>
          </a:prstGeom>
        </p:spPr>
        <p:txBody>
          <a:bodyPr wrap="square">
            <a:spAutoFit/>
          </a:bodyPr>
          <a:lstStyle/>
          <a:p>
            <a:r>
              <a:rPr lang="en-US" b="1" dirty="0" smtClean="0">
                <a:solidFill>
                  <a:srgbClr val="000000"/>
                </a:solidFill>
                <a:latin typeface="Arial"/>
                <a:ea typeface="Arial"/>
                <a:cs typeface="Arial"/>
              </a:rPr>
              <a:t>The average length of the CNTs in the bundle is 1000 Å with a standard deviation of 200Å. The initial percentages of cross-links in the fibers are 0.226 and 0.281.</a:t>
            </a:r>
          </a:p>
          <a:p>
            <a:endParaRPr lang="en-US" b="1" dirty="0" smtClean="0">
              <a:solidFill>
                <a:srgbClr val="000000"/>
              </a:solidFill>
              <a:latin typeface="Arial"/>
              <a:ea typeface="Arial"/>
              <a:cs typeface="Arial"/>
            </a:endParaRPr>
          </a:p>
          <a:p>
            <a:r>
              <a:rPr lang="en-US" b="1" dirty="0" smtClean="0"/>
              <a:t>Recall that displacement boundary conditions were used in the simulations. While the average strain in the bundle was holding constant, inside the bundle, bonds were failing and the average internal stress was decreasing. </a:t>
            </a:r>
            <a:endParaRPr lang="en-US" b="1" dirty="0"/>
          </a:p>
        </p:txBody>
      </p:sp>
      <p:sp>
        <p:nvSpPr>
          <p:cNvPr id="10" name="TextBox 9"/>
          <p:cNvSpPr txBox="1"/>
          <p:nvPr/>
        </p:nvSpPr>
        <p:spPr>
          <a:xfrm>
            <a:off x="0" y="132300"/>
            <a:ext cx="9144000" cy="461665"/>
          </a:xfrm>
          <a:prstGeom prst="rect">
            <a:avLst/>
          </a:prstGeom>
          <a:noFill/>
        </p:spPr>
        <p:txBody>
          <a:bodyPr wrap="square" rtlCol="0">
            <a:spAutoFit/>
          </a:bodyPr>
          <a:lstStyle/>
          <a:p>
            <a:pPr algn="ctr"/>
            <a:r>
              <a:rPr lang="en-US" sz="2400" b="1" dirty="0" smtClean="0">
                <a:solidFill>
                  <a:srgbClr val="000000"/>
                </a:solidFill>
                <a:latin typeface="Arial"/>
                <a:ea typeface="Arial"/>
                <a:cs typeface="Arial"/>
              </a:rPr>
              <a:t>Time evolution of the stress and strain for a 4000-Å bundle.</a:t>
            </a:r>
            <a:endParaRPr lang="en-US" sz="2400" dirty="0"/>
          </a:p>
        </p:txBody>
      </p:sp>
      <p:sp>
        <p:nvSpPr>
          <p:cNvPr id="11" name="TextBox 10"/>
          <p:cNvSpPr txBox="1"/>
          <p:nvPr/>
        </p:nvSpPr>
        <p:spPr>
          <a:xfrm>
            <a:off x="171967" y="4471671"/>
            <a:ext cx="8809987" cy="1322981"/>
          </a:xfrm>
          <a:prstGeom prst="rect">
            <a:avLst/>
          </a:prstGeom>
          <a:noFill/>
        </p:spPr>
        <p:txBody>
          <a:bodyPr wrap="square" rtlCol="0" anchor="b">
            <a:normAutofit fontScale="92500" lnSpcReduction="10000"/>
          </a:bodyPr>
          <a:lstStyle/>
          <a:p>
            <a:pPr algn="just"/>
            <a:r>
              <a:rPr lang="en-US" b="1" dirty="0" smtClean="0">
                <a:solidFill>
                  <a:srgbClr val="000000"/>
                </a:solidFill>
                <a:latin typeface="+mn-lt"/>
                <a:ea typeface="Times New Roman"/>
                <a:cs typeface="Times New Roman"/>
              </a:rPr>
              <a:t>Failure in all fibers begins when bond breaking, defect formation, and slipping or failure of the CNTs occur in the fibers. This results in a release of stress and causes structural changes in the fiber. If the resulting structure of the fiber is able to support the residual stress, the stress stabilizes. Otherwise, the fiber will fail again and the process is repeated until the stress stabilizes or the fiber breaks.</a:t>
            </a:r>
            <a:endParaRPr lang="en-US" b="1" dirty="0">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F_250.png"/>
          <p:cNvPicPr>
            <a:picLocks noChangeAspect="1"/>
          </p:cNvPicPr>
          <p:nvPr/>
        </p:nvPicPr>
        <p:blipFill>
          <a:blip r:embed="rId3"/>
          <a:stretch>
            <a:fillRect/>
          </a:stretch>
        </p:blipFill>
        <p:spPr>
          <a:xfrm>
            <a:off x="237613" y="2457746"/>
            <a:ext cx="4203290" cy="3152468"/>
          </a:xfrm>
          <a:prstGeom prst="rect">
            <a:avLst/>
          </a:prstGeom>
        </p:spPr>
      </p:pic>
      <p:pic>
        <p:nvPicPr>
          <p:cNvPr id="7" name="Picture 6" descr="time_evol_250_312.png"/>
          <p:cNvPicPr>
            <a:picLocks noChangeAspect="1"/>
          </p:cNvPicPr>
          <p:nvPr/>
        </p:nvPicPr>
        <p:blipFill>
          <a:blip r:embed="rId4"/>
          <a:stretch>
            <a:fillRect/>
          </a:stretch>
        </p:blipFill>
        <p:spPr>
          <a:xfrm>
            <a:off x="4722471" y="2442635"/>
            <a:ext cx="4236334" cy="3177250"/>
          </a:xfrm>
          <a:prstGeom prst="rect">
            <a:avLst/>
          </a:prstGeom>
        </p:spPr>
      </p:pic>
      <p:sp>
        <p:nvSpPr>
          <p:cNvPr id="9" name="Title 8"/>
          <p:cNvSpPr>
            <a:spLocks noGrp="1"/>
          </p:cNvSpPr>
          <p:nvPr>
            <p:ph type="title"/>
          </p:nvPr>
        </p:nvSpPr>
        <p:spPr>
          <a:xfrm>
            <a:off x="158739" y="-19429"/>
            <a:ext cx="8809988" cy="646331"/>
          </a:xfrm>
        </p:spPr>
        <p:txBody>
          <a:bodyPr wrap="square">
            <a:spAutoFit/>
          </a:bodyPr>
          <a:lstStyle/>
          <a:p>
            <a:r>
              <a:rPr lang="en-US" sz="1800" dirty="0" smtClean="0"/>
              <a:t>Figures shows the damaged section of the bundle (0.226) at the start of failure and after the stress stabilizes. </a:t>
            </a:r>
            <a:endParaRPr lang="en-US" sz="1800" dirty="0"/>
          </a:p>
        </p:txBody>
      </p:sp>
      <p:sp>
        <p:nvSpPr>
          <p:cNvPr id="10" name="Rectangle 9"/>
          <p:cNvSpPr/>
          <p:nvPr/>
        </p:nvSpPr>
        <p:spPr>
          <a:xfrm>
            <a:off x="185195" y="944003"/>
            <a:ext cx="8783531" cy="1000274"/>
          </a:xfrm>
          <a:prstGeom prst="rect">
            <a:avLst/>
          </a:prstGeom>
        </p:spPr>
        <p:txBody>
          <a:bodyPr wrap="square" anchor="t">
            <a:spAutoFit/>
          </a:bodyPr>
          <a:lstStyle/>
          <a:p>
            <a:pPr>
              <a:spcAft>
                <a:spcPts val="600"/>
              </a:spcAft>
            </a:pPr>
            <a:r>
              <a:rPr lang="en-US" b="1" kern="1600" dirty="0" smtClean="0"/>
              <a:t>A:</a:t>
            </a:r>
            <a:r>
              <a:rPr lang="en-US" kern="1600" dirty="0" smtClean="0"/>
              <a:t> A maximum stress of 38.57 GPa at a strain of 0.134 in 3.36 ns. </a:t>
            </a:r>
            <a:endParaRPr lang="en-US" kern="1600" dirty="0" smtClean="0">
              <a:solidFill>
                <a:srgbClr val="000000"/>
              </a:solidFill>
              <a:ea typeface="Arial"/>
              <a:cs typeface="Arial"/>
            </a:endParaRPr>
          </a:p>
          <a:p>
            <a:pPr>
              <a:spcAft>
                <a:spcPts val="600"/>
              </a:spcAft>
            </a:pPr>
            <a:r>
              <a:rPr lang="en-US" b="1" kern="1600" dirty="0" smtClean="0"/>
              <a:t>B:</a:t>
            </a:r>
            <a:r>
              <a:rPr lang="en-US" kern="1600" dirty="0" smtClean="0"/>
              <a:t> The strain was held constant for 0.51 ns before the bundle stress stabilized at a stress of 34.67 GPa. </a:t>
            </a:r>
            <a:endParaRPr lang="en-US" kern="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time_evol_250_312.png"/>
          <p:cNvPicPr>
            <a:picLocks noChangeAspect="1"/>
          </p:cNvPicPr>
          <p:nvPr/>
        </p:nvPicPr>
        <p:blipFill>
          <a:blip r:embed="rId2"/>
          <a:stretch>
            <a:fillRect/>
          </a:stretch>
        </p:blipFill>
        <p:spPr>
          <a:xfrm>
            <a:off x="4722471" y="2442635"/>
            <a:ext cx="4236334" cy="3177250"/>
          </a:xfrm>
          <a:prstGeom prst="rect">
            <a:avLst/>
          </a:prstGeom>
        </p:spPr>
      </p:pic>
      <p:sp>
        <p:nvSpPr>
          <p:cNvPr id="9" name="Title 8"/>
          <p:cNvSpPr>
            <a:spLocks noGrp="1"/>
          </p:cNvSpPr>
          <p:nvPr>
            <p:ph type="title"/>
          </p:nvPr>
        </p:nvSpPr>
        <p:spPr>
          <a:xfrm>
            <a:off x="158739" y="-19429"/>
            <a:ext cx="8809988" cy="646331"/>
          </a:xfrm>
        </p:spPr>
        <p:txBody>
          <a:bodyPr wrap="square">
            <a:spAutoFit/>
          </a:bodyPr>
          <a:lstStyle/>
          <a:p>
            <a:r>
              <a:rPr lang="en-US" sz="1800" dirty="0" smtClean="0"/>
              <a:t>Figures shows the damaged section of the bundle (0.281) at the start of failure and after the stress stabilizes. </a:t>
            </a:r>
            <a:endParaRPr lang="en-US" sz="1800" dirty="0"/>
          </a:p>
        </p:txBody>
      </p:sp>
      <p:sp>
        <p:nvSpPr>
          <p:cNvPr id="10" name="Rectangle 9"/>
          <p:cNvSpPr/>
          <p:nvPr/>
        </p:nvSpPr>
        <p:spPr>
          <a:xfrm>
            <a:off x="185195" y="944003"/>
            <a:ext cx="8783531" cy="1277273"/>
          </a:xfrm>
          <a:prstGeom prst="rect">
            <a:avLst/>
          </a:prstGeom>
        </p:spPr>
        <p:txBody>
          <a:bodyPr wrap="square" anchor="t">
            <a:spAutoFit/>
          </a:bodyPr>
          <a:lstStyle/>
          <a:p>
            <a:pPr>
              <a:spcAft>
                <a:spcPts val="600"/>
              </a:spcAft>
            </a:pPr>
            <a:r>
              <a:rPr lang="en-US" b="1" kern="1600" dirty="0" smtClean="0"/>
              <a:t>A:</a:t>
            </a:r>
            <a:r>
              <a:rPr lang="en-US" kern="1600" dirty="0" smtClean="0"/>
              <a:t> A maximum stress of </a:t>
            </a:r>
            <a:r>
              <a:rPr lang="en-US" dirty="0" smtClean="0"/>
              <a:t>47.49 </a:t>
            </a:r>
            <a:r>
              <a:rPr lang="en-US" kern="1600" dirty="0" smtClean="0"/>
              <a:t> GPa </a:t>
            </a:r>
            <a:r>
              <a:rPr lang="en-US" dirty="0" smtClean="0"/>
              <a:t>at a strain of 0.143 in 2.20 ns. </a:t>
            </a:r>
            <a:endParaRPr lang="en-US" kern="1600" dirty="0" smtClean="0">
              <a:solidFill>
                <a:srgbClr val="000000"/>
              </a:solidFill>
              <a:ea typeface="Arial"/>
              <a:cs typeface="Arial"/>
            </a:endParaRPr>
          </a:p>
          <a:p>
            <a:pPr>
              <a:spcAft>
                <a:spcPts val="600"/>
              </a:spcAft>
            </a:pPr>
            <a:r>
              <a:rPr lang="en-US" b="1" kern="1600" dirty="0" smtClean="0"/>
              <a:t>B:</a:t>
            </a:r>
            <a:r>
              <a:rPr lang="en-US" kern="1600" dirty="0" smtClean="0"/>
              <a:t> </a:t>
            </a:r>
            <a:r>
              <a:rPr lang="en-US" dirty="0" smtClean="0"/>
              <a:t>At 2.67 ns and a strain of 0.162, the bundle began to fail. At that point, the average strain held constant and the stress decreased to 14.30 GPa before reaching equilibrium at 5.46 ns. </a:t>
            </a:r>
            <a:endParaRPr lang="en-US" kern="1600" dirty="0"/>
          </a:p>
        </p:txBody>
      </p:sp>
      <p:pic>
        <p:nvPicPr>
          <p:cNvPr id="8" name="Picture 7" descr="F_312.png"/>
          <p:cNvPicPr>
            <a:picLocks noChangeAspect="1"/>
          </p:cNvPicPr>
          <p:nvPr/>
        </p:nvPicPr>
        <p:blipFill>
          <a:blip r:embed="rId3"/>
          <a:stretch>
            <a:fillRect/>
          </a:stretch>
        </p:blipFill>
        <p:spPr>
          <a:xfrm>
            <a:off x="225572" y="2421055"/>
            <a:ext cx="4286456" cy="321484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9" descr="Template3.tif"/>
          <p:cNvPicPr>
            <a:picLocks noChangeAspect="1"/>
          </p:cNvPicPr>
          <p:nvPr/>
        </p:nvPicPr>
        <p:blipFill>
          <a:blip r:embed="rId3" cstate="print"/>
          <a:srcRect/>
          <a:stretch>
            <a:fillRect/>
          </a:stretch>
        </p:blipFill>
        <p:spPr bwMode="auto">
          <a:xfrm>
            <a:off x="-12700" y="0"/>
            <a:ext cx="9144000" cy="6858000"/>
          </a:xfrm>
          <a:prstGeom prst="rect">
            <a:avLst/>
          </a:prstGeom>
          <a:noFill/>
          <a:ln w="9525">
            <a:noFill/>
            <a:miter lim="800000"/>
            <a:headEnd/>
            <a:tailEnd/>
          </a:ln>
        </p:spPr>
      </p:pic>
      <p:sp>
        <p:nvSpPr>
          <p:cNvPr id="3075" name="TextBox 6"/>
          <p:cNvSpPr txBox="1">
            <a:spLocks noChangeArrowheads="1"/>
          </p:cNvSpPr>
          <p:nvPr/>
        </p:nvSpPr>
        <p:spPr bwMode="auto">
          <a:xfrm>
            <a:off x="0" y="228600"/>
            <a:ext cx="9144000" cy="1723549"/>
          </a:xfrm>
          <a:prstGeom prst="rect">
            <a:avLst/>
          </a:prstGeom>
          <a:noFill/>
          <a:ln w="9525">
            <a:noFill/>
            <a:miter lim="800000"/>
            <a:headEnd/>
            <a:tailEnd/>
          </a:ln>
        </p:spPr>
        <p:txBody>
          <a:bodyPr wrap="square">
            <a:spAutoFit/>
          </a:bodyPr>
          <a:lstStyle/>
          <a:p>
            <a:endParaRPr lang="en-US" sz="2800" b="1" dirty="0" smtClean="0"/>
          </a:p>
          <a:p>
            <a:pPr algn="ctr"/>
            <a:r>
              <a:rPr lang="en-US" sz="2800" b="1" dirty="0" smtClean="0"/>
              <a:t>Designing Tough Carbon Nanotube Fibers</a:t>
            </a:r>
            <a:endParaRPr lang="en-US" sz="2800" dirty="0" smtClean="0"/>
          </a:p>
          <a:p>
            <a:r>
              <a:rPr lang="en-US" sz="3200" b="1" dirty="0" smtClean="0">
                <a:cs typeface="Arial" charset="0"/>
              </a:rPr>
              <a:t/>
            </a:r>
            <a:br>
              <a:rPr lang="en-US" sz="3200" b="1" dirty="0" smtClean="0">
                <a:cs typeface="Arial" charset="0"/>
              </a:rPr>
            </a:br>
            <a:r>
              <a:rPr lang="en-US" dirty="0">
                <a:cs typeface="Arial" charset="0"/>
              </a:rPr>
              <a:t>Materials Research from Nanoscale to Macroscale</a:t>
            </a:r>
          </a:p>
        </p:txBody>
      </p:sp>
      <p:sp>
        <p:nvSpPr>
          <p:cNvPr id="5" name="Text Box 3"/>
          <p:cNvSpPr txBox="1">
            <a:spLocks noChangeArrowheads="1"/>
          </p:cNvSpPr>
          <p:nvPr/>
        </p:nvSpPr>
        <p:spPr bwMode="auto">
          <a:xfrm>
            <a:off x="279400" y="2095500"/>
            <a:ext cx="4025900" cy="1815882"/>
          </a:xfrm>
          <a:prstGeom prst="rect">
            <a:avLst/>
          </a:prstGeom>
          <a:noFill/>
          <a:ln w="9525">
            <a:noFill/>
            <a:miter lim="800000"/>
            <a:headEnd/>
            <a:tailEnd/>
          </a:ln>
          <a:effectLst/>
        </p:spPr>
        <p:txBody>
          <a:bodyPr wrap="square">
            <a:spAutoFit/>
          </a:bodyPr>
          <a:lstStyle/>
          <a:p>
            <a:pPr>
              <a:spcBef>
                <a:spcPct val="50000"/>
              </a:spcBef>
            </a:pPr>
            <a:r>
              <a:rPr lang="en-US" sz="1600" b="1" dirty="0"/>
              <a:t>Dr. </a:t>
            </a:r>
            <a:r>
              <a:rPr lang="en-US" sz="1600" b="1" dirty="0" smtClean="0"/>
              <a:t>Charles Cornwell</a:t>
            </a:r>
            <a:br>
              <a:rPr lang="en-US" sz="1600" b="1" dirty="0" smtClean="0"/>
            </a:br>
            <a:r>
              <a:rPr lang="en-US" sz="1600" b="1" dirty="0" smtClean="0"/>
              <a:t>Leader </a:t>
            </a:r>
            <a:br>
              <a:rPr lang="en-US" sz="1600" b="1" dirty="0" smtClean="0"/>
            </a:br>
            <a:r>
              <a:rPr lang="en-US" sz="1600" b="1" dirty="0" smtClean="0"/>
              <a:t>Atomistic Simulation Team</a:t>
            </a:r>
            <a:r>
              <a:rPr lang="en-US" sz="1600" b="1" dirty="0">
                <a:solidFill>
                  <a:srgbClr val="000099"/>
                </a:solidFill>
              </a:rPr>
              <a:t/>
            </a:r>
            <a:br>
              <a:rPr lang="en-US" sz="1600" b="1" dirty="0">
                <a:solidFill>
                  <a:srgbClr val="000099"/>
                </a:solidFill>
              </a:rPr>
            </a:br>
            <a:r>
              <a:rPr lang="en-US" sz="1600" b="1" dirty="0" smtClean="0"/>
              <a:t>Information Technology Laboratory,  </a:t>
            </a:r>
            <a:r>
              <a:rPr lang="en-US" sz="1600" b="1" dirty="0"/>
              <a:t/>
            </a:r>
            <a:br>
              <a:rPr lang="en-US" sz="1600" b="1" dirty="0"/>
            </a:br>
            <a:r>
              <a:rPr lang="en-US" sz="1600" b="1" dirty="0" smtClean="0"/>
              <a:t>US Army Engineer Research and Development Center</a:t>
            </a:r>
            <a:br>
              <a:rPr lang="en-US" sz="1600" b="1" dirty="0" smtClean="0"/>
            </a:br>
            <a:r>
              <a:rPr lang="en-US" sz="1600" b="1" dirty="0" smtClean="0"/>
              <a:t>Vicksburg, MS</a:t>
            </a:r>
            <a:endParaRPr lang="en-US" sz="16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F_250_312_final.png"/>
          <p:cNvPicPr>
            <a:picLocks noChangeAspect="1"/>
          </p:cNvPicPr>
          <p:nvPr/>
        </p:nvPicPr>
        <p:blipFill>
          <a:blip r:embed="rId3"/>
          <a:stretch>
            <a:fillRect/>
          </a:stretch>
        </p:blipFill>
        <p:spPr>
          <a:xfrm>
            <a:off x="222707" y="2153672"/>
            <a:ext cx="4304097" cy="3228073"/>
          </a:xfrm>
          <a:prstGeom prst="rect">
            <a:avLst/>
          </a:prstGeom>
        </p:spPr>
      </p:pic>
      <p:sp>
        <p:nvSpPr>
          <p:cNvPr id="6" name="Title 8"/>
          <p:cNvSpPr txBox="1">
            <a:spLocks/>
          </p:cNvSpPr>
          <p:nvPr/>
        </p:nvSpPr>
        <p:spPr bwMode="auto">
          <a:xfrm>
            <a:off x="158739" y="119070"/>
            <a:ext cx="880998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chemeClr val="tx2"/>
                </a:solidFill>
                <a:effectLst/>
                <a:uLnTx/>
                <a:uFillTx/>
                <a:latin typeface="+mj-lt"/>
                <a:ea typeface="+mj-ea"/>
                <a:cs typeface="+mj-cs"/>
              </a:rPr>
              <a:t>Figures shows the damaged section</a:t>
            </a:r>
            <a:r>
              <a:rPr kumimoji="0" lang="en-US" sz="1800" b="1" i="0" u="none" strike="noStrike" kern="0" cap="none" spc="0" normalizeH="0" noProof="0" dirty="0" smtClean="0">
                <a:ln>
                  <a:noFill/>
                </a:ln>
                <a:solidFill>
                  <a:schemeClr val="tx2"/>
                </a:solidFill>
                <a:effectLst/>
                <a:uLnTx/>
                <a:uFillTx/>
                <a:latin typeface="+mj-lt"/>
                <a:ea typeface="+mj-ea"/>
                <a:cs typeface="+mj-cs"/>
              </a:rPr>
              <a:t> of both fibers</a:t>
            </a:r>
            <a:r>
              <a:rPr kumimoji="0" lang="en-US" sz="1800" b="1" i="0" u="none" strike="noStrike" kern="0" cap="none" spc="0" normalizeH="0" baseline="0" noProof="0" dirty="0" smtClean="0">
                <a:ln>
                  <a:noFill/>
                </a:ln>
                <a:solidFill>
                  <a:schemeClr val="tx2"/>
                </a:solidFill>
                <a:effectLst/>
                <a:uLnTx/>
                <a:uFillTx/>
                <a:latin typeface="+mj-lt"/>
                <a:ea typeface="+mj-ea"/>
                <a:cs typeface="+mj-cs"/>
              </a:rPr>
              <a:t> </a:t>
            </a:r>
            <a:endParaRPr kumimoji="0" lang="en-US" sz="1800" b="1" i="0" u="none" strike="noStrike" kern="0" cap="none" spc="0" normalizeH="0" baseline="0" noProof="0" dirty="0">
              <a:ln>
                <a:noFill/>
              </a:ln>
              <a:solidFill>
                <a:schemeClr val="tx2"/>
              </a:solidFill>
              <a:effectLst/>
              <a:uLnTx/>
              <a:uFillTx/>
              <a:latin typeface="+mj-lt"/>
              <a:ea typeface="+mj-ea"/>
              <a:cs typeface="+mj-cs"/>
            </a:endParaRPr>
          </a:p>
        </p:txBody>
      </p:sp>
      <p:sp>
        <p:nvSpPr>
          <p:cNvPr id="7" name="Rectangle 6"/>
          <p:cNvSpPr/>
          <p:nvPr/>
        </p:nvSpPr>
        <p:spPr>
          <a:xfrm>
            <a:off x="158738" y="853443"/>
            <a:ext cx="8823215" cy="723275"/>
          </a:xfrm>
          <a:prstGeom prst="rect">
            <a:avLst/>
          </a:prstGeom>
        </p:spPr>
        <p:txBody>
          <a:bodyPr wrap="square">
            <a:spAutoFit/>
          </a:bodyPr>
          <a:lstStyle/>
          <a:p>
            <a:pPr>
              <a:spcAft>
                <a:spcPts val="600"/>
              </a:spcAft>
            </a:pPr>
            <a:r>
              <a:rPr lang="en-US" b="1" kern="1600" dirty="0" smtClean="0"/>
              <a:t>A: </a:t>
            </a:r>
            <a:r>
              <a:rPr lang="en-US" dirty="0" smtClean="0"/>
              <a:t>Strain of 0.218 (0.226) with ductile response</a:t>
            </a:r>
            <a:endParaRPr lang="en-US" kern="1600" dirty="0" smtClean="0">
              <a:solidFill>
                <a:srgbClr val="000000"/>
              </a:solidFill>
              <a:ea typeface="Arial"/>
              <a:cs typeface="Arial"/>
            </a:endParaRPr>
          </a:p>
          <a:p>
            <a:pPr>
              <a:spcAft>
                <a:spcPts val="600"/>
              </a:spcAft>
            </a:pPr>
            <a:r>
              <a:rPr lang="en-US" b="1" kern="1600" dirty="0" smtClean="0"/>
              <a:t>B:</a:t>
            </a:r>
            <a:r>
              <a:rPr lang="en-US" kern="1600" dirty="0" smtClean="0"/>
              <a:t> </a:t>
            </a:r>
            <a:r>
              <a:rPr lang="en-US" dirty="0" smtClean="0"/>
              <a:t>Strain of 0.162 (0.281) with brittle response</a:t>
            </a:r>
            <a:endParaRPr lang="en-US" kern="1600" dirty="0"/>
          </a:p>
        </p:txBody>
      </p:sp>
      <p:pic>
        <p:nvPicPr>
          <p:cNvPr id="8" name="Picture 7" descr="time_evol_250_312.png"/>
          <p:cNvPicPr>
            <a:picLocks noChangeAspect="1"/>
          </p:cNvPicPr>
          <p:nvPr/>
        </p:nvPicPr>
        <p:blipFill>
          <a:blip r:embed="rId4"/>
          <a:stretch>
            <a:fillRect/>
          </a:stretch>
        </p:blipFill>
        <p:spPr>
          <a:xfrm>
            <a:off x="4907666" y="2164805"/>
            <a:ext cx="4236334" cy="317725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673100" y="-25400"/>
            <a:ext cx="10458450" cy="1143000"/>
          </a:xfrm>
        </p:spPr>
        <p:txBody>
          <a:bodyPr/>
          <a:lstStyle/>
          <a:p>
            <a:pPr eaLnBrk="1" hangingPunct="1"/>
            <a:r>
              <a:rPr lang="en-US" sz="2800" dirty="0"/>
              <a:t>Building the CNT Fiber</a:t>
            </a:r>
            <a:br>
              <a:rPr lang="en-US" sz="2800" dirty="0"/>
            </a:br>
            <a:r>
              <a:rPr lang="en-US" sz="2800" dirty="0"/>
              <a:t>Some ERDC Contributions - CNT Material Synthesis</a:t>
            </a:r>
          </a:p>
        </p:txBody>
      </p:sp>
      <p:pic>
        <p:nvPicPr>
          <p:cNvPr id="2053" name="Picture 3"/>
          <p:cNvPicPr>
            <a:picLocks noChangeAspect="1" noChangeArrowheads="1"/>
          </p:cNvPicPr>
          <p:nvPr/>
        </p:nvPicPr>
        <p:blipFill>
          <a:blip r:embed="rId3"/>
          <a:srcRect/>
          <a:stretch>
            <a:fillRect/>
          </a:stretch>
        </p:blipFill>
        <p:spPr bwMode="white">
          <a:xfrm>
            <a:off x="231775" y="1171575"/>
            <a:ext cx="2068513" cy="2819400"/>
          </a:xfrm>
          <a:prstGeom prst="rect">
            <a:avLst/>
          </a:prstGeom>
          <a:noFill/>
          <a:ln w="9525">
            <a:solidFill>
              <a:schemeClr val="tx1"/>
            </a:solidFill>
            <a:miter lim="800000"/>
            <a:headEnd/>
            <a:tailEnd/>
          </a:ln>
        </p:spPr>
      </p:pic>
      <p:sp>
        <p:nvSpPr>
          <p:cNvPr id="2054" name="Text Box 4"/>
          <p:cNvSpPr txBox="1">
            <a:spLocks noChangeArrowheads="1"/>
          </p:cNvSpPr>
          <p:nvPr/>
        </p:nvSpPr>
        <p:spPr bwMode="auto">
          <a:xfrm>
            <a:off x="1723357" y="1604544"/>
            <a:ext cx="2306638" cy="954088"/>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spcBef>
                <a:spcPct val="50000"/>
              </a:spcBef>
            </a:pPr>
            <a:r>
              <a:rPr lang="en-US" sz="1400" b="1" i="1" dirty="0"/>
              <a:t>Discovery of CNT Forest Growth Termination Mechanism</a:t>
            </a:r>
            <a:br>
              <a:rPr lang="en-US" sz="1400" b="1" i="1" dirty="0"/>
            </a:br>
            <a:r>
              <a:rPr lang="en-US" sz="1400" b="1" i="1" dirty="0"/>
              <a:t>(with MIT/ISN)</a:t>
            </a:r>
          </a:p>
        </p:txBody>
      </p:sp>
      <p:pic>
        <p:nvPicPr>
          <p:cNvPr id="598021" name="Picture 5" descr="exp 18 35x"/>
          <p:cNvPicPr>
            <a:picLocks noChangeAspect="1" noChangeArrowheads="1"/>
          </p:cNvPicPr>
          <p:nvPr/>
        </p:nvPicPr>
        <p:blipFill>
          <a:blip r:embed="rId4"/>
          <a:srcRect/>
          <a:stretch>
            <a:fillRect/>
          </a:stretch>
        </p:blipFill>
        <p:spPr bwMode="auto">
          <a:xfrm>
            <a:off x="373063" y="4314825"/>
            <a:ext cx="2079625" cy="1525588"/>
          </a:xfrm>
          <a:prstGeom prst="rect">
            <a:avLst/>
          </a:prstGeom>
          <a:noFill/>
          <a:effectLst>
            <a:outerShdw dist="35921" dir="2700000" algn="ctr" rotWithShape="0">
              <a:schemeClr val="tx1"/>
            </a:outerShdw>
          </a:effectLst>
        </p:spPr>
      </p:pic>
      <p:sp>
        <p:nvSpPr>
          <p:cNvPr id="2056" name="Text Box 6"/>
          <p:cNvSpPr txBox="1">
            <a:spLocks noChangeArrowheads="1"/>
          </p:cNvSpPr>
          <p:nvPr/>
        </p:nvSpPr>
        <p:spPr bwMode="auto">
          <a:xfrm>
            <a:off x="1800225" y="5245100"/>
            <a:ext cx="1752600" cy="1165225"/>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spcBef>
                <a:spcPct val="50000"/>
              </a:spcBef>
            </a:pPr>
            <a:r>
              <a:rPr lang="en-US" sz="1400" b="1" i="1"/>
              <a:t>CCVD Synthesis Refinements </a:t>
            </a:r>
            <a:br>
              <a:rPr lang="en-US" sz="1400" b="1" i="1"/>
            </a:br>
            <a:r>
              <a:rPr lang="en-US" sz="1400" b="1" i="1"/>
              <a:t>(3.5-mm CNT Forests, possibly DoD Record)</a:t>
            </a:r>
          </a:p>
        </p:txBody>
      </p:sp>
      <p:pic>
        <p:nvPicPr>
          <p:cNvPr id="2057" name="Picture 16" descr="STRANO_B_10kV_400x_17WD_65SEI"/>
          <p:cNvPicPr>
            <a:picLocks noChangeAspect="1" noChangeArrowheads="1"/>
          </p:cNvPicPr>
          <p:nvPr/>
        </p:nvPicPr>
        <p:blipFill>
          <a:blip r:embed="rId5"/>
          <a:srcRect/>
          <a:stretch>
            <a:fillRect/>
          </a:stretch>
        </p:blipFill>
        <p:spPr bwMode="auto">
          <a:xfrm>
            <a:off x="2444750" y="2866607"/>
            <a:ext cx="1862138" cy="1397000"/>
          </a:xfrm>
          <a:prstGeom prst="rect">
            <a:avLst/>
          </a:prstGeom>
          <a:noFill/>
          <a:ln w="9525">
            <a:noFill/>
            <a:miter lim="800000"/>
            <a:headEnd/>
            <a:tailEnd/>
          </a:ln>
        </p:spPr>
      </p:pic>
      <p:sp>
        <p:nvSpPr>
          <p:cNvPr id="2058" name="Text Box 17"/>
          <p:cNvSpPr txBox="1">
            <a:spLocks noChangeArrowheads="1"/>
          </p:cNvSpPr>
          <p:nvPr/>
        </p:nvSpPr>
        <p:spPr bwMode="auto">
          <a:xfrm>
            <a:off x="2749634" y="4324100"/>
            <a:ext cx="1447800" cy="738187"/>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spcBef>
                <a:spcPct val="50000"/>
              </a:spcBef>
            </a:pPr>
            <a:r>
              <a:rPr lang="en-US" sz="1400" b="1" i="1" dirty="0"/>
              <a:t>384,000 PSI CNT Fiber (with MIT/ISN) </a:t>
            </a:r>
          </a:p>
        </p:txBody>
      </p:sp>
      <p:pic>
        <p:nvPicPr>
          <p:cNvPr id="2059" name="Picture 2"/>
          <p:cNvPicPr>
            <a:picLocks noChangeAspect="1" noChangeArrowheads="1"/>
          </p:cNvPicPr>
          <p:nvPr/>
        </p:nvPicPr>
        <p:blipFill>
          <a:blip r:embed="rId6"/>
          <a:srcRect/>
          <a:stretch>
            <a:fillRect/>
          </a:stretch>
        </p:blipFill>
        <p:spPr bwMode="auto">
          <a:xfrm>
            <a:off x="6894513" y="4022725"/>
            <a:ext cx="1989137" cy="2716213"/>
          </a:xfrm>
          <a:prstGeom prst="rect">
            <a:avLst/>
          </a:prstGeom>
          <a:noFill/>
          <a:ln w="9525">
            <a:noFill/>
            <a:miter lim="800000"/>
            <a:headEnd/>
            <a:tailEnd/>
          </a:ln>
        </p:spPr>
      </p:pic>
      <p:sp>
        <p:nvSpPr>
          <p:cNvPr id="2060" name="Text Box 15"/>
          <p:cNvSpPr txBox="1">
            <a:spLocks noChangeArrowheads="1"/>
          </p:cNvSpPr>
          <p:nvPr/>
        </p:nvSpPr>
        <p:spPr bwMode="auto">
          <a:xfrm>
            <a:off x="4003675" y="5756275"/>
            <a:ext cx="3325813" cy="954088"/>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spcBef>
                <a:spcPct val="50000"/>
              </a:spcBef>
            </a:pPr>
            <a:r>
              <a:rPr lang="en-US" sz="1400" b="1" i="1"/>
              <a:t>Self-Assembled Tube  Structure (SATS) Discovery </a:t>
            </a:r>
            <a:br>
              <a:rPr lang="en-US" sz="1400" b="1" i="1"/>
            </a:br>
            <a:r>
              <a:rPr lang="en-US" sz="1400" b="1" i="1"/>
              <a:t>ERDC Cover Article</a:t>
            </a:r>
            <a:br>
              <a:rPr lang="en-US" sz="1400" b="1" i="1"/>
            </a:br>
            <a:r>
              <a:rPr lang="en-US" sz="1400" b="1" i="1"/>
              <a:t>Marsh et al., Carbon,  May 2011. </a:t>
            </a:r>
          </a:p>
        </p:txBody>
      </p:sp>
      <p:grpSp>
        <p:nvGrpSpPr>
          <p:cNvPr id="16" name="Group 15"/>
          <p:cNvGrpSpPr>
            <a:grpSpLocks/>
          </p:cNvGrpSpPr>
          <p:nvPr/>
        </p:nvGrpSpPr>
        <p:grpSpPr bwMode="auto">
          <a:xfrm>
            <a:off x="4322176" y="1125038"/>
            <a:ext cx="2335296" cy="3139490"/>
            <a:chOff x="110836" y="563418"/>
            <a:chExt cx="3722487" cy="4785822"/>
          </a:xfrm>
        </p:grpSpPr>
        <p:pic>
          <p:nvPicPr>
            <p:cNvPr id="17" name="Picture 13"/>
            <p:cNvPicPr>
              <a:picLocks noChangeAspect="1" noChangeArrowheads="1"/>
            </p:cNvPicPr>
            <p:nvPr/>
          </p:nvPicPr>
          <p:blipFill>
            <a:blip r:embed="rId7"/>
            <a:srcRect/>
            <a:stretch>
              <a:fillRect/>
            </a:stretch>
          </p:blipFill>
          <p:spPr bwMode="auto">
            <a:xfrm>
              <a:off x="111394" y="571500"/>
              <a:ext cx="3721929" cy="4777740"/>
            </a:xfrm>
            <a:prstGeom prst="rect">
              <a:avLst/>
            </a:prstGeom>
            <a:noFill/>
            <a:ln w="9525">
              <a:noFill/>
              <a:miter lim="800000"/>
              <a:headEnd/>
              <a:tailEnd/>
            </a:ln>
          </p:spPr>
        </p:pic>
        <p:sp>
          <p:nvSpPr>
            <p:cNvPr id="18" name="Rectangle 17"/>
            <p:cNvSpPr/>
            <p:nvPr/>
          </p:nvSpPr>
          <p:spPr>
            <a:xfrm>
              <a:off x="110836" y="563418"/>
              <a:ext cx="3722487" cy="477471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19" name="Group 13"/>
          <p:cNvGrpSpPr>
            <a:grpSpLocks/>
          </p:cNvGrpSpPr>
          <p:nvPr/>
        </p:nvGrpSpPr>
        <p:grpSpPr bwMode="auto">
          <a:xfrm>
            <a:off x="4705684" y="4277894"/>
            <a:ext cx="1467507" cy="1173496"/>
            <a:chOff x="3432344" y="1222952"/>
            <a:chExt cx="4567322" cy="3390900"/>
          </a:xfrm>
        </p:grpSpPr>
        <p:pic>
          <p:nvPicPr>
            <p:cNvPr id="21" name="Picture 17" descr="stress_strain.png"/>
            <p:cNvPicPr>
              <a:picLocks noChangeAspect="1" noChangeArrowheads="1"/>
            </p:cNvPicPr>
            <p:nvPr/>
          </p:nvPicPr>
          <p:blipFill>
            <a:blip r:embed="rId8"/>
            <a:srcRect/>
            <a:stretch>
              <a:fillRect/>
            </a:stretch>
          </p:blipFill>
          <p:spPr bwMode="auto">
            <a:xfrm>
              <a:off x="3440812" y="1222952"/>
              <a:ext cx="4558854" cy="3390900"/>
            </a:xfrm>
            <a:prstGeom prst="rect">
              <a:avLst/>
            </a:prstGeom>
            <a:noFill/>
            <a:ln w="9525">
              <a:noFill/>
              <a:miter lim="800000"/>
              <a:headEnd/>
              <a:tailEnd/>
            </a:ln>
          </p:spPr>
        </p:pic>
        <p:cxnSp>
          <p:nvCxnSpPr>
            <p:cNvPr id="22" name="Straight Arrow Connector 21"/>
            <p:cNvCxnSpPr/>
            <p:nvPr/>
          </p:nvCxnSpPr>
          <p:spPr bwMode="auto">
            <a:xfrm rot="10800000" flipV="1">
              <a:off x="6679045" y="1895219"/>
              <a:ext cx="737218" cy="316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a:off x="3432344" y="3986506"/>
              <a:ext cx="454096" cy="18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6" name="Text Box 5"/>
          <p:cNvSpPr txBox="1">
            <a:spLocks noChangeArrowheads="1"/>
          </p:cNvSpPr>
          <p:nvPr/>
        </p:nvSpPr>
        <p:spPr bwMode="auto">
          <a:xfrm>
            <a:off x="4652211" y="3916947"/>
            <a:ext cx="1804736" cy="307777"/>
          </a:xfrm>
          <a:prstGeom prst="rect">
            <a:avLst/>
          </a:prstGeom>
          <a:solidFill>
            <a:schemeClr val="bg1"/>
          </a:solidFill>
          <a:ln w="9525">
            <a:noFill/>
            <a:miter lim="800000"/>
            <a:headEnd/>
            <a:tailEnd/>
          </a:ln>
        </p:spPr>
        <p:txBody>
          <a:bodyPr wrap="square">
            <a:prstTxWarp prst="textNoShape">
              <a:avLst/>
            </a:prstTxWarp>
            <a:spAutoFit/>
          </a:bodyPr>
          <a:lstStyle/>
          <a:p>
            <a:r>
              <a:rPr lang="en-US" sz="1400" b="1" dirty="0"/>
              <a:t>~ 8.6 Million PSI</a:t>
            </a:r>
            <a:endParaRPr lang="en-US" sz="1400" b="1" dirty="0">
              <a:ea typeface="Arial" charset="0"/>
              <a:cs typeface="Arial" charset="0"/>
            </a:endParaRPr>
          </a:p>
        </p:txBody>
      </p:sp>
      <p:pic>
        <p:nvPicPr>
          <p:cNvPr id="24" name="Picture 9" descr="C:\A - Advanced Materials Development\6 2 Fullerene Study\Marsh - Material Synthesis Efforts\Plasma System Pictures 16Mar2010\Argon Plasma 1.JPG"/>
          <p:cNvPicPr>
            <a:picLocks noChangeAspect="1" noChangeArrowheads="1"/>
          </p:cNvPicPr>
          <p:nvPr/>
        </p:nvPicPr>
        <p:blipFill>
          <a:blip r:embed="rId9" cstate="print"/>
          <a:srcRect/>
          <a:stretch>
            <a:fillRect/>
          </a:stretch>
        </p:blipFill>
        <p:spPr bwMode="auto">
          <a:xfrm>
            <a:off x="6769110" y="1159673"/>
            <a:ext cx="2374890" cy="1781759"/>
          </a:xfrm>
          <a:prstGeom prst="rect">
            <a:avLst/>
          </a:prstGeom>
          <a:noFill/>
          <a:ln w="9525">
            <a:noFill/>
            <a:miter lim="800000"/>
            <a:headEnd/>
            <a:tailEnd/>
          </a:ln>
        </p:spPr>
      </p:pic>
      <p:sp>
        <p:nvSpPr>
          <p:cNvPr id="28" name="Text Box 4"/>
          <p:cNvSpPr txBox="1">
            <a:spLocks noChangeArrowheads="1"/>
          </p:cNvSpPr>
          <p:nvPr/>
        </p:nvSpPr>
        <p:spPr bwMode="auto">
          <a:xfrm>
            <a:off x="6837362" y="3040878"/>
            <a:ext cx="2306638" cy="523220"/>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r>
              <a:rPr lang="en-US" sz="1400" b="1" i="1" dirty="0" smtClean="0"/>
              <a:t>Plasma Processing of CNT Fibers</a:t>
            </a:r>
            <a:endParaRPr lang="en-US" sz="1400" b="1" i="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4"/>
          <p:cNvSpPr>
            <a:spLocks noGrp="1"/>
          </p:cNvSpPr>
          <p:nvPr>
            <p:ph type="ctrTitle"/>
          </p:nvPr>
        </p:nvSpPr>
        <p:spPr>
          <a:xfrm>
            <a:off x="149225" y="2084388"/>
            <a:ext cx="8674100" cy="1470025"/>
          </a:xfrm>
        </p:spPr>
        <p:txBody>
          <a:bodyPr/>
          <a:lstStyle/>
          <a:p>
            <a:r>
              <a:rPr lang="en-US" sz="4000"/>
              <a:t> ERDC Advanced Material Initiative</a:t>
            </a:r>
            <a:br>
              <a:rPr lang="en-US" sz="4000"/>
            </a:br>
            <a:r>
              <a:rPr lang="en-US" sz="4000"/>
              <a:t/>
            </a:r>
            <a:br>
              <a:rPr lang="en-US" sz="4000"/>
            </a:br>
            <a:r>
              <a:rPr lang="en-US" sz="4000" u="sng"/>
              <a:t>Super Ceramic</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Rectangle 13"/>
          <p:cNvSpPr/>
          <p:nvPr/>
        </p:nvSpPr>
        <p:spPr>
          <a:xfrm>
            <a:off x="198438" y="1790700"/>
            <a:ext cx="8550275" cy="3602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84" name="Rectangle 2"/>
          <p:cNvSpPr>
            <a:spLocks noGrp="1" noChangeArrowheads="1"/>
          </p:cNvSpPr>
          <p:nvPr>
            <p:ph type="title"/>
          </p:nvPr>
        </p:nvSpPr>
        <p:spPr>
          <a:xfrm>
            <a:off x="2774950" y="414338"/>
            <a:ext cx="6238875" cy="1143000"/>
          </a:xfrm>
        </p:spPr>
        <p:txBody>
          <a:bodyPr/>
          <a:lstStyle/>
          <a:p>
            <a:pPr eaLnBrk="1" hangingPunct="1"/>
            <a:r>
              <a:rPr lang="en-US" sz="3200"/>
              <a:t>Super CNT/Graphene - Ceramic Composite</a:t>
            </a:r>
          </a:p>
        </p:txBody>
      </p:sp>
      <p:sp>
        <p:nvSpPr>
          <p:cNvPr id="20485" name="Rectangle 3"/>
          <p:cNvSpPr>
            <a:spLocks noGrp="1" noChangeArrowheads="1"/>
          </p:cNvSpPr>
          <p:nvPr>
            <p:ph type="body" idx="1"/>
          </p:nvPr>
        </p:nvSpPr>
        <p:spPr>
          <a:xfrm>
            <a:off x="195263" y="1839913"/>
            <a:ext cx="8486775" cy="3533775"/>
          </a:xfrm>
        </p:spPr>
        <p:txBody>
          <a:bodyPr/>
          <a:lstStyle/>
          <a:p>
            <a:pPr eaLnBrk="1" hangingPunct="1">
              <a:lnSpc>
                <a:spcPct val="80000"/>
              </a:lnSpc>
            </a:pPr>
            <a:r>
              <a:rPr lang="en-US" sz="1400" b="1"/>
              <a:t>Performance goals for CNT/graphene-ceramic composite  are (5X tensile strength/toughness):</a:t>
            </a:r>
            <a:br>
              <a:rPr lang="en-US" sz="1400" b="1"/>
            </a:br>
            <a:endParaRPr lang="en-US" sz="1400" b="1"/>
          </a:p>
          <a:p>
            <a:pPr lvl="1" eaLnBrk="1" hangingPunct="1">
              <a:lnSpc>
                <a:spcPct val="80000"/>
              </a:lnSpc>
            </a:pPr>
            <a:r>
              <a:rPr lang="en-US" sz="1400" b="1"/>
              <a:t>Density of ~175 lbs/ft</a:t>
            </a:r>
            <a:r>
              <a:rPr lang="en-US" sz="1400" b="1" baseline="30000"/>
              <a:t>3</a:t>
            </a:r>
            <a:r>
              <a:rPr lang="en-US" sz="1400" b="1"/>
              <a:t> – same as aluminum.</a:t>
            </a:r>
          </a:p>
          <a:p>
            <a:pPr lvl="1" eaLnBrk="1" hangingPunct="1">
              <a:lnSpc>
                <a:spcPct val="80000"/>
              </a:lnSpc>
            </a:pPr>
            <a:r>
              <a:rPr lang="en-US" sz="1400" b="1"/>
              <a:t>Min.  Young’s modulus ~ 30 million psi – same as steel.</a:t>
            </a:r>
          </a:p>
          <a:p>
            <a:pPr lvl="1" eaLnBrk="1" hangingPunct="1">
              <a:lnSpc>
                <a:spcPct val="80000"/>
              </a:lnSpc>
            </a:pPr>
            <a:r>
              <a:rPr lang="en-US" sz="1400" b="1"/>
              <a:t>Min.  compressive/tensile strength ~ 300,000 psi.</a:t>
            </a:r>
          </a:p>
          <a:p>
            <a:pPr lvl="1" eaLnBrk="1" hangingPunct="1">
              <a:lnSpc>
                <a:spcPct val="80000"/>
              </a:lnSpc>
            </a:pPr>
            <a:r>
              <a:rPr lang="en-US" sz="1400" b="1"/>
              <a:t>Min.  fracture toughness – 25 MPa m</a:t>
            </a:r>
            <a:r>
              <a:rPr lang="en-US" sz="1400" b="1" baseline="30000"/>
              <a:t>1/2 </a:t>
            </a:r>
            <a:r>
              <a:rPr lang="en-US" sz="1400" b="1"/>
              <a:t>  - same as aluminum.</a:t>
            </a:r>
            <a:br>
              <a:rPr lang="en-US" sz="1400" b="1"/>
            </a:br>
            <a:endParaRPr lang="en-US" sz="1400" b="1"/>
          </a:p>
          <a:p>
            <a:pPr eaLnBrk="1" hangingPunct="1">
              <a:lnSpc>
                <a:spcPct val="80000"/>
              </a:lnSpc>
            </a:pPr>
            <a:r>
              <a:rPr lang="en-US" sz="1400" b="1"/>
              <a:t>Given the above, the CNT/graphene-SiC composite would have:</a:t>
            </a:r>
            <a:br>
              <a:rPr lang="en-US" sz="1400" b="1"/>
            </a:br>
            <a:endParaRPr lang="en-US" sz="1400" b="1"/>
          </a:p>
          <a:p>
            <a:pPr lvl="1" eaLnBrk="1" hangingPunct="1">
              <a:lnSpc>
                <a:spcPct val="80000"/>
              </a:lnSpc>
            </a:pPr>
            <a:r>
              <a:rPr lang="en-US" sz="1400" b="1"/>
              <a:t>3X stiffness-to-weight ratio of aluminum or steel.</a:t>
            </a:r>
          </a:p>
          <a:p>
            <a:pPr lvl="1" eaLnBrk="1" hangingPunct="1">
              <a:lnSpc>
                <a:spcPct val="80000"/>
              </a:lnSpc>
            </a:pPr>
            <a:r>
              <a:rPr lang="en-US" sz="1400" b="1"/>
              <a:t>4X strength-to-weight ratio of high-strength aluminum (e.g., 7075-T6).</a:t>
            </a:r>
          </a:p>
          <a:p>
            <a:pPr lvl="1" eaLnBrk="1" hangingPunct="1">
              <a:lnSpc>
                <a:spcPct val="80000"/>
              </a:lnSpc>
            </a:pPr>
            <a:r>
              <a:rPr lang="en-US" sz="1400" b="1"/>
              <a:t>9X strength-to-weight ratio of high-strength steel.</a:t>
            </a:r>
            <a:br>
              <a:rPr lang="en-US" sz="1400" b="1"/>
            </a:br>
            <a:endParaRPr lang="en-US" sz="1400" b="1"/>
          </a:p>
          <a:p>
            <a:pPr eaLnBrk="1" hangingPunct="1">
              <a:lnSpc>
                <a:spcPct val="80000"/>
              </a:lnSpc>
            </a:pPr>
            <a:r>
              <a:rPr lang="en-US" sz="1400" b="1"/>
              <a:t>CNT/graphene super ceramic would be made of carbon and silicon, abundant  materials.</a:t>
            </a:r>
          </a:p>
          <a:p>
            <a:pPr lvl="1" eaLnBrk="1" hangingPunct="1">
              <a:lnSpc>
                <a:spcPct val="80000"/>
              </a:lnSpc>
            </a:pPr>
            <a:endParaRPr lang="en-US" sz="1400" b="1"/>
          </a:p>
          <a:p>
            <a:pPr eaLnBrk="1" hangingPunct="1">
              <a:lnSpc>
                <a:spcPct val="80000"/>
              </a:lnSpc>
            </a:pPr>
            <a:r>
              <a:rPr lang="en-US" sz="1400" b="1"/>
              <a:t>CNT/graphene-SiC could result in </a:t>
            </a:r>
            <a:r>
              <a:rPr lang="en-US" sz="1400" b="1" i="1" u="sng"/>
              <a:t>2/3 weight reduction (or more) </a:t>
            </a:r>
            <a:r>
              <a:rPr lang="en-US" sz="1400" b="1"/>
              <a:t>for Army steel and aluminum equipment for designs constrained by </a:t>
            </a:r>
            <a:r>
              <a:rPr lang="en-US" sz="1400" b="1" u="sng"/>
              <a:t>maximum deflection or maximum load</a:t>
            </a:r>
            <a:r>
              <a:rPr lang="en-US" sz="1400" b="1"/>
              <a:t>. </a:t>
            </a:r>
            <a:br>
              <a:rPr lang="en-US" sz="1400" b="1"/>
            </a:br>
            <a:endParaRPr lang="en-US" sz="1400" b="1"/>
          </a:p>
        </p:txBody>
      </p:sp>
      <p:sp>
        <p:nvSpPr>
          <p:cNvPr id="26629" name="Text Box 4"/>
          <p:cNvSpPr txBox="1">
            <a:spLocks noChangeArrowheads="1"/>
          </p:cNvSpPr>
          <p:nvPr/>
        </p:nvSpPr>
        <p:spPr bwMode="auto">
          <a:xfrm>
            <a:off x="-146050" y="1054100"/>
            <a:ext cx="1557338" cy="430213"/>
          </a:xfrm>
          <a:prstGeom prst="rect">
            <a:avLst/>
          </a:prstGeom>
          <a:noFill/>
          <a:ln w="9525">
            <a:noFill/>
            <a:miter lim="800000"/>
            <a:headEnd/>
            <a:tailEnd/>
          </a:ln>
        </p:spPr>
        <p:txBody>
          <a:bodyPr>
            <a:spAutoFit/>
          </a:bodyPr>
          <a:lstStyle/>
          <a:p>
            <a:pPr algn="ctr">
              <a:spcBef>
                <a:spcPct val="50000"/>
              </a:spcBef>
              <a:defRPr/>
            </a:pPr>
            <a:r>
              <a:rPr lang="en-US" sz="1050" b="1" dirty="0"/>
              <a:t>Silicon carbide (Wikipedia)</a:t>
            </a:r>
          </a:p>
        </p:txBody>
      </p:sp>
      <p:grpSp>
        <p:nvGrpSpPr>
          <p:cNvPr id="2" name="Group 5"/>
          <p:cNvGrpSpPr>
            <a:grpSpLocks/>
          </p:cNvGrpSpPr>
          <p:nvPr/>
        </p:nvGrpSpPr>
        <p:grpSpPr bwMode="auto">
          <a:xfrm>
            <a:off x="1393825" y="555625"/>
            <a:ext cx="1000125" cy="839788"/>
            <a:chOff x="864" y="480"/>
            <a:chExt cx="912" cy="720"/>
          </a:xfrm>
        </p:grpSpPr>
        <p:pic>
          <p:nvPicPr>
            <p:cNvPr id="625670" name="Picture 4" descr="PIC_005"/>
            <p:cNvPicPr>
              <a:picLocks noChangeAspect="1" noChangeArrowheads="1"/>
            </p:cNvPicPr>
            <p:nvPr/>
          </p:nvPicPr>
          <p:blipFill>
            <a:blip r:embed="rId3"/>
            <a:srcRect/>
            <a:stretch>
              <a:fillRect/>
            </a:stretch>
          </p:blipFill>
          <p:spPr bwMode="auto">
            <a:xfrm>
              <a:off x="864" y="480"/>
              <a:ext cx="912" cy="720"/>
            </a:xfrm>
            <a:prstGeom prst="rect">
              <a:avLst/>
            </a:prstGeom>
            <a:noFill/>
            <a:ln w="9525">
              <a:noFill/>
              <a:miter lim="800000"/>
              <a:headEnd/>
              <a:tailEnd/>
            </a:ln>
            <a:effectLst>
              <a:outerShdw dist="28398" dir="6993903" algn="ctr" rotWithShape="0">
                <a:schemeClr val="tx1"/>
              </a:outerShdw>
            </a:effectLst>
          </p:spPr>
        </p:pic>
        <p:sp>
          <p:nvSpPr>
            <p:cNvPr id="625671" name="Rectangle 7"/>
            <p:cNvSpPr>
              <a:spLocks noChangeArrowheads="1"/>
            </p:cNvSpPr>
            <p:nvPr/>
          </p:nvSpPr>
          <p:spPr bwMode="auto">
            <a:xfrm>
              <a:off x="864" y="480"/>
              <a:ext cx="912" cy="720"/>
            </a:xfrm>
            <a:prstGeom prst="rect">
              <a:avLst/>
            </a:prstGeom>
            <a:noFill/>
            <a:ln w="9525">
              <a:noFill/>
              <a:miter lim="800000"/>
              <a:headEnd/>
              <a:tailEnd/>
            </a:ln>
            <a:effectLst>
              <a:outerShdw dist="28398" dir="6993903" algn="ctr" rotWithShape="0">
                <a:schemeClr val="tx1"/>
              </a:outerShdw>
            </a:effectLst>
          </p:spPr>
          <p:txBody>
            <a:bodyPr wrap="none" anchor="ctr"/>
            <a:lstStyle/>
            <a:p>
              <a:pPr>
                <a:defRPr/>
              </a:pPr>
              <a:endParaRPr lang="en-US"/>
            </a:p>
          </p:txBody>
        </p:sp>
      </p:grpSp>
      <p:sp>
        <p:nvSpPr>
          <p:cNvPr id="26631" name="Text Box 8"/>
          <p:cNvSpPr txBox="1">
            <a:spLocks noChangeArrowheads="1"/>
          </p:cNvSpPr>
          <p:nvPr/>
        </p:nvSpPr>
        <p:spPr bwMode="auto">
          <a:xfrm>
            <a:off x="904875" y="68263"/>
            <a:ext cx="2024063" cy="415925"/>
          </a:xfrm>
          <a:prstGeom prst="rect">
            <a:avLst/>
          </a:prstGeom>
          <a:noFill/>
          <a:ln w="9525">
            <a:noFill/>
            <a:miter lim="800000"/>
            <a:headEnd/>
            <a:tailEnd/>
          </a:ln>
        </p:spPr>
        <p:txBody>
          <a:bodyPr>
            <a:spAutoFit/>
          </a:bodyPr>
          <a:lstStyle/>
          <a:p>
            <a:pPr algn="ctr">
              <a:spcBef>
                <a:spcPct val="50000"/>
              </a:spcBef>
              <a:defRPr/>
            </a:pPr>
            <a:r>
              <a:rPr lang="en-US" sz="1050" b="1" dirty="0"/>
              <a:t> Bonded CNTs</a:t>
            </a:r>
            <a:br>
              <a:rPr lang="en-US" sz="1050" b="1" dirty="0"/>
            </a:br>
            <a:r>
              <a:rPr lang="en-US" sz="1050" b="1" dirty="0"/>
              <a:t> (Cornwell, 2008)</a:t>
            </a:r>
          </a:p>
        </p:txBody>
      </p:sp>
      <p:grpSp>
        <p:nvGrpSpPr>
          <p:cNvPr id="3" name="Group 9"/>
          <p:cNvGrpSpPr>
            <a:grpSpLocks/>
          </p:cNvGrpSpPr>
          <p:nvPr/>
        </p:nvGrpSpPr>
        <p:grpSpPr bwMode="auto">
          <a:xfrm>
            <a:off x="122238" y="139700"/>
            <a:ext cx="1038225" cy="887413"/>
            <a:chOff x="214" y="222"/>
            <a:chExt cx="894" cy="910"/>
          </a:xfrm>
        </p:grpSpPr>
        <p:sp>
          <p:nvSpPr>
            <p:cNvPr id="20491" name="Rectangle 10"/>
            <p:cNvSpPr>
              <a:spLocks noChangeArrowheads="1"/>
            </p:cNvSpPr>
            <p:nvPr/>
          </p:nvSpPr>
          <p:spPr bwMode="auto">
            <a:xfrm>
              <a:off x="235" y="242"/>
              <a:ext cx="869" cy="87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pic>
          <p:nvPicPr>
            <p:cNvPr id="20492" name="Picture 11" descr="Silicon-carbide-3D-balls"/>
            <p:cNvPicPr>
              <a:picLocks noChangeAspect="1" noChangeArrowheads="1"/>
            </p:cNvPicPr>
            <p:nvPr/>
          </p:nvPicPr>
          <p:blipFill>
            <a:blip r:embed="rId4"/>
            <a:srcRect/>
            <a:stretch>
              <a:fillRect/>
            </a:stretch>
          </p:blipFill>
          <p:spPr bwMode="auto">
            <a:xfrm>
              <a:off x="214" y="222"/>
              <a:ext cx="894" cy="910"/>
            </a:xfrm>
            <a:prstGeom prst="rect">
              <a:avLst/>
            </a:prstGeom>
            <a:noFill/>
            <a:ln w="9525">
              <a:noFill/>
              <a:miter lim="800000"/>
              <a:headEnd/>
              <a:tailEnd/>
            </a:ln>
          </p:spPr>
        </p:pic>
      </p:grpSp>
      <p:sp>
        <p:nvSpPr>
          <p:cNvPr id="20490" name="TextBox 12"/>
          <p:cNvSpPr txBox="1">
            <a:spLocks noChangeArrowheads="1"/>
          </p:cNvSpPr>
          <p:nvPr/>
        </p:nvSpPr>
        <p:spPr bwMode="auto">
          <a:xfrm>
            <a:off x="247650" y="5786438"/>
            <a:ext cx="8537575" cy="646112"/>
          </a:xfrm>
          <a:prstGeom prst="rect">
            <a:avLst/>
          </a:prstGeom>
          <a:solidFill>
            <a:schemeClr val="bg1"/>
          </a:solidFill>
          <a:ln w="38100">
            <a:noFill/>
            <a:prstDash val="sysDash"/>
            <a:miter lim="800000"/>
            <a:headEnd/>
            <a:tailEnd/>
          </a:ln>
        </p:spPr>
        <p:txBody>
          <a:bodyPr>
            <a:prstTxWarp prst="textNoShape">
              <a:avLst/>
            </a:prstTxWarp>
            <a:spAutoFit/>
          </a:bodyPr>
          <a:lstStyle/>
          <a:p>
            <a:pPr algn="ctr"/>
            <a:r>
              <a:rPr lang="en-US" b="1"/>
              <a:t>Warning: not known to be impossible, but considered very challenging goals.   One ceramic researcher response: “not in my lifetime.”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5" name="Title 6"/>
          <p:cNvSpPr>
            <a:spLocks noGrp="1"/>
          </p:cNvSpPr>
          <p:nvPr>
            <p:ph type="title"/>
          </p:nvPr>
        </p:nvSpPr>
        <p:spPr>
          <a:xfrm>
            <a:off x="457200" y="128588"/>
            <a:ext cx="8229600" cy="1143000"/>
          </a:xfrm>
        </p:spPr>
        <p:txBody>
          <a:bodyPr/>
          <a:lstStyle/>
          <a:p>
            <a:r>
              <a:rPr lang="en-US" sz="3200"/>
              <a:t>Preliminary Simulations of Fracture in Nano-Crystalline 4H-SiC</a:t>
            </a:r>
          </a:p>
        </p:txBody>
      </p:sp>
      <p:sp>
        <p:nvSpPr>
          <p:cNvPr id="3076" name="Content Placeholder 7"/>
          <p:cNvSpPr>
            <a:spLocks noGrp="1"/>
          </p:cNvSpPr>
          <p:nvPr>
            <p:ph idx="1"/>
          </p:nvPr>
        </p:nvSpPr>
        <p:spPr>
          <a:xfrm>
            <a:off x="276225" y="1841500"/>
            <a:ext cx="3781425" cy="3460750"/>
          </a:xfrm>
          <a:solidFill>
            <a:schemeClr val="accent1"/>
          </a:solidFill>
        </p:spPr>
        <p:txBody>
          <a:bodyPr/>
          <a:lstStyle/>
          <a:p>
            <a:r>
              <a:rPr lang="en-US" sz="1400" b="1"/>
              <a:t>Columnar supercell of 20nm crystals viewed along the [1120] direction.</a:t>
            </a:r>
            <a:br>
              <a:rPr lang="en-US" sz="1400" b="1"/>
            </a:br>
            <a:endParaRPr lang="en-US" sz="1400" b="1"/>
          </a:p>
          <a:p>
            <a:r>
              <a:rPr lang="en-US" sz="1400" b="1"/>
              <a:t>Crystals are variously rotated around the [1120] axis. Stress is applied in the (1000) plane.</a:t>
            </a:r>
            <a:br>
              <a:rPr lang="en-US" sz="1400" b="1"/>
            </a:br>
            <a:endParaRPr lang="en-US" sz="1400" b="1"/>
          </a:p>
          <a:p>
            <a:r>
              <a:rPr lang="en-US" sz="1400" b="1"/>
              <a:t>Normal atoms are invisible for clarity.</a:t>
            </a:r>
            <a:br>
              <a:rPr lang="en-US" sz="1400" b="1"/>
            </a:br>
            <a:endParaRPr lang="en-US" sz="1400" b="1"/>
          </a:p>
          <a:p>
            <a:r>
              <a:rPr lang="en-US" sz="1400" b="1"/>
              <a:t>Black atoms are under-coordinated at grain boundaries and surfaces.</a:t>
            </a:r>
            <a:br>
              <a:rPr lang="en-US" sz="1400" b="1"/>
            </a:br>
            <a:endParaRPr lang="en-US" sz="1400" b="1"/>
          </a:p>
          <a:p>
            <a:r>
              <a:rPr lang="en-US" sz="1400" b="1"/>
              <a:t>Tan atoms are in a distorted crystal orientation (HCP instead of FCC).</a:t>
            </a:r>
          </a:p>
          <a:p>
            <a:endParaRPr lang="en-US" sz="1400" b="1"/>
          </a:p>
          <a:p>
            <a:pPr>
              <a:buFont typeface="Wingdings" charset="2"/>
              <a:buNone/>
            </a:pPr>
            <a:endParaRPr lang="en-US" sz="1400" b="1"/>
          </a:p>
          <a:p>
            <a:pPr>
              <a:buFont typeface="Wingdings" charset="2"/>
              <a:buNone/>
            </a:pPr>
            <a:endParaRPr lang="en-US" sz="1400" b="1"/>
          </a:p>
          <a:p>
            <a:pPr>
              <a:buFont typeface="Wingdings" charset="2"/>
              <a:buNone/>
            </a:pPr>
            <a:endParaRPr lang="en-US" sz="1400" b="1"/>
          </a:p>
          <a:p>
            <a:pPr>
              <a:buFont typeface="Wingdings" charset="2"/>
              <a:buNone/>
            </a:pPr>
            <a:endParaRPr lang="en-US" sz="1400" b="1"/>
          </a:p>
          <a:p>
            <a:pPr lvl="1">
              <a:buFont typeface="Arial" charset="0"/>
              <a:buNone/>
            </a:pPr>
            <a:endParaRPr lang="en-US" sz="1400" b="1"/>
          </a:p>
          <a:p>
            <a:pPr lvl="1">
              <a:buFont typeface="Arial" charset="0"/>
              <a:buNone/>
            </a:pPr>
            <a:endParaRPr lang="en-US" sz="1400" b="1"/>
          </a:p>
          <a:p>
            <a:endParaRPr lang="en-US" sz="1400" b="1"/>
          </a:p>
          <a:p>
            <a:endParaRPr lang="en-US" sz="1400" b="1"/>
          </a:p>
          <a:p>
            <a:endParaRPr lang="en-US" sz="1400" b="1"/>
          </a:p>
          <a:p>
            <a:pPr lvl="1"/>
            <a:endParaRPr lang="en-US" sz="1400" b="1"/>
          </a:p>
          <a:p>
            <a:pPr lvl="1"/>
            <a:endParaRPr lang="en-US" sz="1400" b="1"/>
          </a:p>
          <a:p>
            <a:pPr lvl="1">
              <a:buFont typeface="Arial" charset="0"/>
              <a:buNone/>
            </a:pPr>
            <a:endParaRPr lang="en-US" sz="1400" b="1"/>
          </a:p>
          <a:p>
            <a:pPr>
              <a:buFont typeface="Wingdings" charset="2"/>
              <a:buNone/>
            </a:pPr>
            <a:endParaRPr lang="en-US" sz="1400" b="1"/>
          </a:p>
          <a:p>
            <a:pPr>
              <a:buFont typeface="Wingdings" charset="2"/>
              <a:buNone/>
            </a:pPr>
            <a:endParaRPr lang="en-US" sz="1400" b="1"/>
          </a:p>
          <a:p>
            <a:endParaRPr lang="en-US" sz="1400" b="1"/>
          </a:p>
          <a:p>
            <a:pPr>
              <a:buFont typeface="Wingdings" charset="2"/>
              <a:buNone/>
            </a:pPr>
            <a:endParaRPr lang="en-US" sz="1400" b="1"/>
          </a:p>
          <a:p>
            <a:endParaRPr lang="en-US" sz="1400" b="1"/>
          </a:p>
          <a:p>
            <a:endParaRPr lang="en-US" sz="1400" b="1"/>
          </a:p>
          <a:p>
            <a:endParaRPr lang="en-US" sz="1400" b="1"/>
          </a:p>
          <a:p>
            <a:endParaRPr lang="en-US" sz="1400" b="1"/>
          </a:p>
          <a:p>
            <a:endParaRPr lang="en-US" sz="1400" b="1"/>
          </a:p>
          <a:p>
            <a:endParaRPr lang="en-US" sz="1400" b="1"/>
          </a:p>
          <a:p>
            <a:endParaRPr lang="en-US" sz="1400" b="1"/>
          </a:p>
          <a:p>
            <a:pPr lvl="2">
              <a:buFontTx/>
              <a:buNone/>
            </a:pPr>
            <a:endParaRPr lang="en-US" sz="1400" b="1"/>
          </a:p>
        </p:txBody>
      </p:sp>
      <p:grpSp>
        <p:nvGrpSpPr>
          <p:cNvPr id="2" name="Group 13"/>
          <p:cNvGrpSpPr>
            <a:grpSpLocks/>
          </p:cNvGrpSpPr>
          <p:nvPr/>
        </p:nvGrpSpPr>
        <p:grpSpPr bwMode="auto">
          <a:xfrm>
            <a:off x="6923088" y="5646738"/>
            <a:ext cx="1579562" cy="400050"/>
            <a:chOff x="5539771" y="5911389"/>
            <a:chExt cx="1194429" cy="400110"/>
          </a:xfrm>
        </p:grpSpPr>
        <p:sp>
          <p:nvSpPr>
            <p:cNvPr id="3085" name="TextBox 9"/>
            <p:cNvSpPr txBox="1">
              <a:spLocks noChangeArrowheads="1"/>
            </p:cNvSpPr>
            <p:nvPr/>
          </p:nvSpPr>
          <p:spPr bwMode="auto">
            <a:xfrm>
              <a:off x="5539771" y="5911389"/>
              <a:ext cx="743140" cy="400110"/>
            </a:xfrm>
            <a:prstGeom prst="rect">
              <a:avLst/>
            </a:prstGeom>
            <a:noFill/>
            <a:ln w="9525">
              <a:noFill/>
              <a:miter lim="800000"/>
              <a:headEnd/>
              <a:tailEnd/>
            </a:ln>
          </p:spPr>
          <p:txBody>
            <a:bodyPr>
              <a:prstTxWarp prst="textNoShape">
                <a:avLst/>
              </a:prstTxWarp>
              <a:spAutoFit/>
            </a:bodyPr>
            <a:lstStyle/>
            <a:p>
              <a:pPr algn="ctr"/>
              <a:r>
                <a:rPr lang="en-US" sz="2000"/>
                <a:t>Stress</a:t>
              </a:r>
            </a:p>
          </p:txBody>
        </p:sp>
        <p:cxnSp>
          <p:nvCxnSpPr>
            <p:cNvPr id="12" name="Straight Arrow Connector 11"/>
            <p:cNvCxnSpPr>
              <a:cxnSpLocks noChangeShapeType="1"/>
            </p:cNvCxnSpPr>
            <p:nvPr/>
          </p:nvCxnSpPr>
          <p:spPr bwMode="auto">
            <a:xfrm>
              <a:off x="6282838" y="6111444"/>
              <a:ext cx="451362" cy="1587"/>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grpSp>
      <p:grpSp>
        <p:nvGrpSpPr>
          <p:cNvPr id="3" name="Group 14"/>
          <p:cNvGrpSpPr>
            <a:grpSpLocks/>
          </p:cNvGrpSpPr>
          <p:nvPr/>
        </p:nvGrpSpPr>
        <p:grpSpPr bwMode="auto">
          <a:xfrm>
            <a:off x="4194175" y="5781675"/>
            <a:ext cx="242888" cy="622300"/>
            <a:chOff x="5539771" y="5911391"/>
            <a:chExt cx="242341" cy="623773"/>
          </a:xfrm>
        </p:grpSpPr>
        <p:sp>
          <p:nvSpPr>
            <p:cNvPr id="3083" name="TextBox 15"/>
            <p:cNvSpPr txBox="1">
              <a:spLocks noChangeArrowheads="1"/>
            </p:cNvSpPr>
            <p:nvPr/>
          </p:nvSpPr>
          <p:spPr bwMode="auto">
            <a:xfrm>
              <a:off x="5539771" y="5911391"/>
              <a:ext cx="184666" cy="369332"/>
            </a:xfrm>
            <a:prstGeom prst="rect">
              <a:avLst/>
            </a:prstGeom>
            <a:noFill/>
            <a:ln w="9525">
              <a:noFill/>
              <a:miter lim="800000"/>
              <a:headEnd/>
              <a:tailEnd/>
            </a:ln>
          </p:spPr>
          <p:txBody>
            <a:bodyPr wrap="none">
              <a:prstTxWarp prst="textNoShape">
                <a:avLst/>
              </a:prstTxWarp>
              <a:spAutoFit/>
            </a:bodyPr>
            <a:lstStyle/>
            <a:p>
              <a:endParaRPr lang="en-US"/>
            </a:p>
          </p:txBody>
        </p:sp>
        <p:cxnSp>
          <p:nvCxnSpPr>
            <p:cNvPr id="17" name="Straight Arrow Connector 16"/>
            <p:cNvCxnSpPr>
              <a:cxnSpLocks noChangeShapeType="1"/>
            </p:cNvCxnSpPr>
            <p:nvPr/>
          </p:nvCxnSpPr>
          <p:spPr bwMode="auto">
            <a:xfrm rot="5400000">
              <a:off x="5494655" y="6247708"/>
              <a:ext cx="332572" cy="242341"/>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grpSp>
      <p:graphicFrame>
        <p:nvGraphicFramePr>
          <p:cNvPr id="3074" name="Object 2"/>
          <p:cNvGraphicFramePr>
            <a:graphicFrameLocks noChangeAspect="1"/>
          </p:cNvGraphicFramePr>
          <p:nvPr/>
        </p:nvGraphicFramePr>
        <p:xfrm>
          <a:off x="4056063" y="5713413"/>
          <a:ext cx="755650" cy="395287"/>
        </p:xfrm>
        <a:graphic>
          <a:graphicData uri="http://schemas.openxmlformats.org/presentationml/2006/ole">
            <p:oleObj spid="_x0000_s63490" name="Equation" r:id="rId4" imgW="508000" imgH="266700" progId="Equation.3">
              <p:embed/>
            </p:oleObj>
          </a:graphicData>
        </a:graphic>
      </p:graphicFrame>
      <p:sp>
        <p:nvSpPr>
          <p:cNvPr id="3079" name="TextBox 10">
            <a:hlinkClick r:id="rId5" action="ppaction://hlinkfile"/>
          </p:cNvPr>
          <p:cNvSpPr txBox="1">
            <a:spLocks noChangeArrowheads="1"/>
          </p:cNvSpPr>
          <p:nvPr/>
        </p:nvSpPr>
        <p:spPr bwMode="auto">
          <a:xfrm>
            <a:off x="5373688" y="6057900"/>
            <a:ext cx="2298700" cy="307975"/>
          </a:xfrm>
          <a:prstGeom prst="rect">
            <a:avLst/>
          </a:prstGeom>
          <a:noFill/>
          <a:ln w="9525">
            <a:noFill/>
            <a:miter lim="800000"/>
            <a:headEnd/>
            <a:tailEnd/>
          </a:ln>
        </p:spPr>
        <p:txBody>
          <a:bodyPr>
            <a:prstTxWarp prst="textNoShape">
              <a:avLst/>
            </a:prstTxWarp>
            <a:spAutoFit/>
          </a:bodyPr>
          <a:lstStyle/>
          <a:p>
            <a:pPr algn="ctr"/>
            <a:r>
              <a:rPr lang="en-US" sz="1400" b="1">
                <a:solidFill>
                  <a:srgbClr val="00B0F0"/>
                </a:solidFill>
                <a:hlinkClick r:id="rId6" action="ppaction://hlinkfile"/>
              </a:rPr>
              <a:t>6fps.wmv</a:t>
            </a:r>
            <a:endParaRPr lang="en-US" sz="1400" b="1">
              <a:solidFill>
                <a:srgbClr val="00B0F0"/>
              </a:solidFill>
            </a:endParaRPr>
          </a:p>
        </p:txBody>
      </p:sp>
      <p:pic>
        <p:nvPicPr>
          <p:cNvPr id="3080" name="Picture 10" descr="MCj04326530000[1]">
            <a:hlinkClick r:id="rId5" action="ppaction://hlinkfile"/>
          </p:cNvPr>
          <p:cNvPicPr>
            <a:picLocks noChangeAspect="1" noChangeArrowheads="1"/>
          </p:cNvPicPr>
          <p:nvPr/>
        </p:nvPicPr>
        <p:blipFill>
          <a:blip r:embed="rId7"/>
          <a:srcRect/>
          <a:stretch>
            <a:fillRect/>
          </a:stretch>
        </p:blipFill>
        <p:spPr bwMode="auto">
          <a:xfrm>
            <a:off x="4762500" y="5892800"/>
            <a:ext cx="600075" cy="600075"/>
          </a:xfrm>
          <a:prstGeom prst="rect">
            <a:avLst/>
          </a:prstGeom>
          <a:noFill/>
          <a:ln w="9525">
            <a:noFill/>
            <a:miter lim="800000"/>
            <a:headEnd/>
            <a:tailEnd/>
          </a:ln>
        </p:spPr>
      </p:pic>
      <p:sp>
        <p:nvSpPr>
          <p:cNvPr id="3081" name="Text Box 8"/>
          <p:cNvSpPr txBox="1">
            <a:spLocks noChangeArrowheads="1"/>
          </p:cNvSpPr>
          <p:nvPr/>
        </p:nvSpPr>
        <p:spPr bwMode="auto">
          <a:xfrm>
            <a:off x="1122363" y="5967413"/>
            <a:ext cx="2855912" cy="3079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b="1"/>
              <a:t>(B. Devine, 2011)</a:t>
            </a:r>
          </a:p>
        </p:txBody>
      </p:sp>
      <p:pic>
        <p:nvPicPr>
          <p:cNvPr id="16" name="6fps.mp4">
            <a:hlinkClick r:id="" action="ppaction://media"/>
          </p:cNvPr>
          <p:cNvPicPr/>
          <p:nvPr>
            <a:videoFile r:link="rId2"/>
          </p:nvPr>
        </p:nvPicPr>
        <p:blipFill>
          <a:blip r:embed="rId8"/>
          <a:stretch>
            <a:fillRect/>
          </a:stretch>
        </p:blipFill>
        <p:spPr>
          <a:xfrm>
            <a:off x="4696015" y="1282769"/>
            <a:ext cx="4233027" cy="44028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descr="cyl_02.tif"/>
          <p:cNvPicPr>
            <a:picLocks noChangeAspect="1"/>
          </p:cNvPicPr>
          <p:nvPr/>
        </p:nvPicPr>
        <p:blipFill>
          <a:blip r:embed="rId3"/>
          <a:srcRect/>
          <a:stretch>
            <a:fillRect/>
          </a:stretch>
        </p:blipFill>
        <p:spPr bwMode="auto">
          <a:xfrm>
            <a:off x="4208463" y="3630613"/>
            <a:ext cx="1917700" cy="2784475"/>
          </a:xfrm>
          <a:prstGeom prst="rect">
            <a:avLst/>
          </a:prstGeom>
          <a:noFill/>
          <a:ln w="9525">
            <a:noFill/>
            <a:miter lim="800000"/>
            <a:headEnd/>
            <a:tailEnd/>
          </a:ln>
        </p:spPr>
      </p:pic>
      <p:pic>
        <p:nvPicPr>
          <p:cNvPr id="31747" name="Picture 3" descr="cyl_04.tif"/>
          <p:cNvPicPr>
            <a:picLocks noChangeAspect="1"/>
          </p:cNvPicPr>
          <p:nvPr/>
        </p:nvPicPr>
        <p:blipFill>
          <a:blip r:embed="rId4"/>
          <a:srcRect/>
          <a:stretch>
            <a:fillRect/>
          </a:stretch>
        </p:blipFill>
        <p:spPr bwMode="auto">
          <a:xfrm>
            <a:off x="1511300" y="3725863"/>
            <a:ext cx="1979613" cy="2606675"/>
          </a:xfrm>
          <a:prstGeom prst="rect">
            <a:avLst/>
          </a:prstGeom>
          <a:noFill/>
          <a:ln w="9525">
            <a:noFill/>
            <a:miter lim="800000"/>
            <a:headEnd/>
            <a:tailEnd/>
          </a:ln>
        </p:spPr>
      </p:pic>
      <p:sp>
        <p:nvSpPr>
          <p:cNvPr id="31748" name="TextBox 6"/>
          <p:cNvSpPr txBox="1">
            <a:spLocks noChangeArrowheads="1"/>
          </p:cNvSpPr>
          <p:nvPr/>
        </p:nvSpPr>
        <p:spPr bwMode="auto">
          <a:xfrm>
            <a:off x="207963" y="1106488"/>
            <a:ext cx="6234112" cy="2308225"/>
          </a:xfrm>
          <a:prstGeom prst="rect">
            <a:avLst/>
          </a:prstGeom>
          <a:solidFill>
            <a:schemeClr val="accent1"/>
          </a:solidFill>
          <a:ln w="9525">
            <a:noFill/>
            <a:miter lim="800000"/>
            <a:headEnd/>
            <a:tailEnd/>
          </a:ln>
        </p:spPr>
        <p:txBody>
          <a:bodyPr>
            <a:prstTxWarp prst="textNoShape">
              <a:avLst/>
            </a:prstTxWarp>
            <a:spAutoFit/>
          </a:bodyPr>
          <a:lstStyle/>
          <a:p>
            <a:pPr marL="342900" indent="-342900"/>
            <a:r>
              <a:rPr lang="en-US" b="1"/>
              <a:t>Prescribed parameters in MD model build: </a:t>
            </a:r>
          </a:p>
          <a:p>
            <a:pPr marL="342900" indent="-342900">
              <a:buFont typeface="Arial" charset="0"/>
              <a:buAutoNum type="arabicPeriod"/>
            </a:pPr>
            <a:r>
              <a:rPr lang="en-US"/>
              <a:t>Crystallographic  orientation of the grain</a:t>
            </a:r>
          </a:p>
          <a:p>
            <a:pPr marL="342900" indent="-342900">
              <a:buFont typeface="Arial" charset="0"/>
              <a:buAutoNum type="arabicPeriod"/>
            </a:pPr>
            <a:r>
              <a:rPr lang="en-US"/>
              <a:t>Grain boundary thickness</a:t>
            </a:r>
          </a:p>
          <a:p>
            <a:pPr marL="342900" indent="-342900">
              <a:buFont typeface="Arial" charset="0"/>
              <a:buAutoNum type="arabicPeriod"/>
            </a:pPr>
            <a:r>
              <a:rPr lang="en-US"/>
              <a:t>Grain boundary composition</a:t>
            </a:r>
          </a:p>
          <a:p>
            <a:pPr marL="342900" indent="-342900">
              <a:buFont typeface="Arial" charset="0"/>
              <a:buAutoNum type="arabicPeriod"/>
            </a:pPr>
            <a:r>
              <a:rPr lang="en-US"/>
              <a:t>Grain boundary orientation (azimuthal &amp; polar)</a:t>
            </a:r>
          </a:p>
          <a:p>
            <a:pPr marL="342900" indent="-342900">
              <a:buFont typeface="Arial" charset="0"/>
              <a:buAutoNum type="arabicPeriod"/>
            </a:pPr>
            <a:r>
              <a:rPr lang="en-US"/>
              <a:t>Fiber length and orientation (azimuthal &amp; polar)</a:t>
            </a:r>
          </a:p>
          <a:p>
            <a:pPr marL="342900" indent="-342900">
              <a:buFont typeface="Arial" charset="0"/>
              <a:buAutoNum type="arabicPeriod"/>
            </a:pPr>
            <a:r>
              <a:rPr lang="en-US"/>
              <a:t>Fiber crosslink concentration (CNT-CNT &amp; CNT-matrix)</a:t>
            </a:r>
          </a:p>
          <a:p>
            <a:pPr marL="342900" indent="-342900">
              <a:buFont typeface="Arial" charset="0"/>
              <a:buAutoNum type="arabicPeriod"/>
            </a:pPr>
            <a:r>
              <a:rPr lang="en-US"/>
              <a:t>Fiber average CNT length and standard deviation</a:t>
            </a:r>
          </a:p>
        </p:txBody>
      </p:sp>
      <p:pic>
        <p:nvPicPr>
          <p:cNvPr id="31749" name="Picture 7" descr="cyl_2_grain_cnt_004.tif"/>
          <p:cNvPicPr>
            <a:picLocks noChangeAspect="1"/>
          </p:cNvPicPr>
          <p:nvPr/>
        </p:nvPicPr>
        <p:blipFill>
          <a:blip r:embed="rId5"/>
          <a:srcRect/>
          <a:stretch>
            <a:fillRect/>
          </a:stretch>
        </p:blipFill>
        <p:spPr bwMode="auto">
          <a:xfrm>
            <a:off x="6716713" y="1871663"/>
            <a:ext cx="2109787" cy="3311525"/>
          </a:xfrm>
          <a:prstGeom prst="rect">
            <a:avLst/>
          </a:prstGeom>
          <a:noFill/>
          <a:ln w="9525">
            <a:noFill/>
            <a:miter lim="800000"/>
            <a:headEnd/>
            <a:tailEnd/>
          </a:ln>
        </p:spPr>
      </p:pic>
      <p:sp>
        <p:nvSpPr>
          <p:cNvPr id="31750" name="TextBox 8"/>
          <p:cNvSpPr txBox="1">
            <a:spLocks noChangeArrowheads="1"/>
          </p:cNvSpPr>
          <p:nvPr/>
        </p:nvSpPr>
        <p:spPr bwMode="auto">
          <a:xfrm>
            <a:off x="0" y="115888"/>
            <a:ext cx="9144000" cy="830262"/>
          </a:xfrm>
          <a:prstGeom prst="rect">
            <a:avLst/>
          </a:prstGeom>
          <a:noFill/>
          <a:ln w="9525">
            <a:noFill/>
            <a:miter lim="800000"/>
            <a:headEnd/>
            <a:tailEnd/>
          </a:ln>
        </p:spPr>
        <p:txBody>
          <a:bodyPr>
            <a:prstTxWarp prst="textNoShape">
              <a:avLst/>
            </a:prstTxWarp>
            <a:spAutoFit/>
          </a:bodyPr>
          <a:lstStyle/>
          <a:p>
            <a:pPr algn="ctr"/>
            <a:r>
              <a:rPr lang="en-US" sz="2400" b="1"/>
              <a:t>Building Molecular Dynamics (MD) Modeling Capabilities</a:t>
            </a:r>
            <a:br>
              <a:rPr lang="en-US" sz="2400" b="1"/>
            </a:br>
            <a:r>
              <a:rPr lang="en-US" sz="2400" b="1"/>
              <a:t>Grain Boundary Simulations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7" name="Rectangle 5"/>
          <p:cNvSpPr>
            <a:spLocks noGrp="1" noChangeArrowheads="1"/>
          </p:cNvSpPr>
          <p:nvPr>
            <p:ph type="body" idx="1"/>
          </p:nvPr>
        </p:nvSpPr>
        <p:spPr>
          <a:xfrm>
            <a:off x="368300" y="1498405"/>
            <a:ext cx="8483600" cy="4331443"/>
          </a:xfrm>
        </p:spPr>
        <p:txBody>
          <a:bodyPr>
            <a:spAutoFit/>
          </a:bodyPr>
          <a:lstStyle/>
          <a:p>
            <a:pPr eaLnBrk="1" hangingPunct="1">
              <a:lnSpc>
                <a:spcPct val="90000"/>
              </a:lnSpc>
            </a:pPr>
            <a:r>
              <a:rPr lang="en-US" sz="1600" b="1" dirty="0"/>
              <a:t>The material development paradigm is changing </a:t>
            </a:r>
            <a:r>
              <a:rPr lang="en-US" sz="1600" b="1" i="1" dirty="0"/>
              <a:t>(</a:t>
            </a:r>
            <a:r>
              <a:rPr lang="en-US" sz="1600" b="1" i="1" u="sng" dirty="0"/>
              <a:t>design first; then build</a:t>
            </a:r>
            <a:r>
              <a:rPr lang="en-US" sz="1600" b="1" i="1" dirty="0"/>
              <a:t>):</a:t>
            </a:r>
          </a:p>
          <a:p>
            <a:pPr lvl="1" eaLnBrk="1" hangingPunct="1">
              <a:lnSpc>
                <a:spcPct val="90000"/>
              </a:lnSpc>
            </a:pPr>
            <a:r>
              <a:rPr lang="en-US" sz="1600" b="1" dirty="0"/>
              <a:t>Atomistic/</a:t>
            </a:r>
            <a:r>
              <a:rPr lang="en-US" sz="1600" b="1" dirty="0" err="1"/>
              <a:t>multiscale</a:t>
            </a:r>
            <a:r>
              <a:rPr lang="en-US" sz="1600" b="1" dirty="0"/>
              <a:t> simulations used to guide material design.</a:t>
            </a:r>
          </a:p>
          <a:p>
            <a:pPr lvl="1" eaLnBrk="1" hangingPunct="1">
              <a:lnSpc>
                <a:spcPct val="90000"/>
              </a:lnSpc>
            </a:pPr>
            <a:r>
              <a:rPr lang="en-US" sz="1600" b="1" dirty="0"/>
              <a:t>Exotic molecules/crystals, e.g., carbon </a:t>
            </a:r>
            <a:r>
              <a:rPr lang="en-US" sz="1600" b="1" dirty="0" err="1"/>
              <a:t>nanotubes</a:t>
            </a:r>
            <a:r>
              <a:rPr lang="en-US" sz="1600" b="1" dirty="0"/>
              <a:t>, silicon carbide.</a:t>
            </a:r>
          </a:p>
          <a:p>
            <a:pPr lvl="1" eaLnBrk="1" hangingPunct="1">
              <a:lnSpc>
                <a:spcPct val="90000"/>
              </a:lnSpc>
            </a:pPr>
            <a:r>
              <a:rPr lang="en-US" sz="1600" b="1" dirty="0"/>
              <a:t>Evolving </a:t>
            </a:r>
            <a:r>
              <a:rPr lang="en-US" sz="1600" b="1" dirty="0" err="1"/>
              <a:t>nanoscale</a:t>
            </a:r>
            <a:r>
              <a:rPr lang="en-US" sz="1600" b="1" dirty="0"/>
              <a:t> diagnostics and experiments to validate simulations.</a:t>
            </a:r>
          </a:p>
          <a:p>
            <a:pPr lvl="1" eaLnBrk="1" hangingPunct="1">
              <a:lnSpc>
                <a:spcPct val="90000"/>
              </a:lnSpc>
            </a:pPr>
            <a:r>
              <a:rPr lang="en-US" sz="1600" b="1" dirty="0"/>
              <a:t>Evolving synthesis methods.</a:t>
            </a:r>
          </a:p>
          <a:p>
            <a:pPr eaLnBrk="1" hangingPunct="1">
              <a:lnSpc>
                <a:spcPct val="90000"/>
              </a:lnSpc>
            </a:pPr>
            <a:endParaRPr lang="en-US" sz="1600" b="1" dirty="0"/>
          </a:p>
          <a:p>
            <a:pPr eaLnBrk="1" hangingPunct="1">
              <a:lnSpc>
                <a:spcPct val="90000"/>
              </a:lnSpc>
            </a:pPr>
            <a:r>
              <a:rPr lang="en-US" sz="1600" b="1" dirty="0"/>
              <a:t>ERDC, and others, are making rapid progress toward a 1-million-PSI (plus) CNT-based tensile material (lab demo).</a:t>
            </a:r>
          </a:p>
          <a:p>
            <a:pPr eaLnBrk="1" hangingPunct="1">
              <a:lnSpc>
                <a:spcPct val="60000"/>
              </a:lnSpc>
            </a:pPr>
            <a:endParaRPr lang="en-US" sz="1600" b="1" dirty="0"/>
          </a:p>
          <a:p>
            <a:pPr eaLnBrk="1" hangingPunct="1">
              <a:lnSpc>
                <a:spcPct val="90000"/>
              </a:lnSpc>
            </a:pPr>
            <a:r>
              <a:rPr lang="en-US" sz="1600" b="1" dirty="0"/>
              <a:t>ERDC is using these technologies to develop a lab demo of a ceramic composite to replace aluminum and steel with 2/3 weight reduction. </a:t>
            </a:r>
            <a:br>
              <a:rPr lang="en-US" sz="1600" b="1" dirty="0"/>
            </a:br>
            <a:endParaRPr lang="en-US" sz="1600" b="1" dirty="0"/>
          </a:p>
          <a:p>
            <a:pPr eaLnBrk="1" hangingPunct="1">
              <a:lnSpc>
                <a:spcPct val="90000"/>
              </a:lnSpc>
            </a:pPr>
            <a:r>
              <a:rPr lang="en-US" sz="1600" b="1" dirty="0"/>
              <a:t>Nanotechnology is the big frontier for engineering technology advancement for the next several decades.</a:t>
            </a:r>
          </a:p>
          <a:p>
            <a:pPr eaLnBrk="1" hangingPunct="1">
              <a:lnSpc>
                <a:spcPct val="90000"/>
              </a:lnSpc>
            </a:pPr>
            <a:endParaRPr lang="en-US" sz="1600" b="1" dirty="0"/>
          </a:p>
          <a:p>
            <a:pPr eaLnBrk="1" hangingPunct="1">
              <a:lnSpc>
                <a:spcPct val="90000"/>
              </a:lnSpc>
            </a:pPr>
            <a:r>
              <a:rPr lang="en-US" sz="1600" b="1" dirty="0"/>
              <a:t>Other countries are taking similar approaches to material development with most of the literature being published within the 4 years.</a:t>
            </a:r>
          </a:p>
        </p:txBody>
      </p:sp>
      <p:sp>
        <p:nvSpPr>
          <p:cNvPr id="26628" name="Rectangle 6"/>
          <p:cNvSpPr>
            <a:spLocks noChangeArrowheads="1"/>
          </p:cNvSpPr>
          <p:nvPr/>
        </p:nvSpPr>
        <p:spPr bwMode="auto">
          <a:xfrm>
            <a:off x="1541463" y="6032500"/>
            <a:ext cx="6286500" cy="352425"/>
          </a:xfrm>
          <a:prstGeom prst="rect">
            <a:avLst/>
          </a:prstGeom>
          <a:solidFill>
            <a:schemeClr val="accent1"/>
          </a:solidFill>
          <a:ln w="9525">
            <a:noFill/>
            <a:miter lim="800000"/>
            <a:headEnd/>
            <a:tailEnd/>
          </a:ln>
        </p:spPr>
        <p:txBody>
          <a:bodyPr>
            <a:prstTxWarp prst="textNoShape">
              <a:avLst/>
            </a:prstTxWarp>
            <a:spAutoFit/>
          </a:bodyPr>
          <a:lstStyle/>
          <a:p>
            <a:pPr algn="ctr">
              <a:lnSpc>
                <a:spcPct val="90000"/>
              </a:lnSpc>
              <a:spcBef>
                <a:spcPct val="20000"/>
              </a:spcBef>
              <a:buFont typeface="Wingdings" charset="2"/>
              <a:buNone/>
            </a:pPr>
            <a:r>
              <a:rPr lang="en-US" b="1" i="1" dirty="0"/>
              <a:t>Revolutionary improvements in materials are occurring.</a:t>
            </a:r>
          </a:p>
        </p:txBody>
      </p:sp>
      <p:sp>
        <p:nvSpPr>
          <p:cNvPr id="26629" name="Rectangle 7"/>
          <p:cNvSpPr>
            <a:spLocks noGrp="1" noChangeArrowheads="1"/>
          </p:cNvSpPr>
          <p:nvPr>
            <p:ph type="title"/>
          </p:nvPr>
        </p:nvSpPr>
        <p:spPr>
          <a:xfrm>
            <a:off x="1684338" y="87313"/>
            <a:ext cx="5397500" cy="1143000"/>
          </a:xfrm>
        </p:spPr>
        <p:txBody>
          <a:bodyPr/>
          <a:lstStyle/>
          <a:p>
            <a:pPr eaLnBrk="1" hangingPunct="1"/>
            <a:r>
              <a:rPr lang="en-US">
                <a:solidFill>
                  <a:schemeClr val="tx1"/>
                </a:solidFill>
              </a:rPr>
              <a:t>Summary</a:t>
            </a:r>
          </a:p>
        </p:txBody>
      </p:sp>
      <p:pic>
        <p:nvPicPr>
          <p:cNvPr id="12" name="Picture 4" descr="IMG1"/>
          <p:cNvPicPr>
            <a:picLocks noChangeAspect="1" noChangeArrowheads="1"/>
          </p:cNvPicPr>
          <p:nvPr/>
        </p:nvPicPr>
        <p:blipFill>
          <a:blip r:embed="rId3"/>
          <a:srcRect/>
          <a:stretch>
            <a:fillRect/>
          </a:stretch>
        </p:blipFill>
        <p:spPr bwMode="auto">
          <a:xfrm>
            <a:off x="7034213" y="123825"/>
            <a:ext cx="1851025" cy="1171575"/>
          </a:xfrm>
          <a:prstGeom prst="rect">
            <a:avLst/>
          </a:prstGeom>
          <a:noFill/>
          <a:ln w="9525">
            <a:noFill/>
            <a:miter lim="800000"/>
            <a:headEnd/>
            <a:tailEnd/>
          </a:ln>
          <a:effectLst>
            <a:outerShdw dist="35921" dir="2700000" algn="ctr" rotWithShape="0">
              <a:schemeClr val="tx1"/>
            </a:outerShdw>
          </a:effectLst>
        </p:spPr>
      </p:pic>
      <p:pic>
        <p:nvPicPr>
          <p:cNvPr id="26631" name="Picture 10" descr="C:\A - Advanced Materials Development\Briefs\Pictures and Images\F_120_2_002.png"/>
          <p:cNvPicPr>
            <a:picLocks noChangeAspect="1" noChangeArrowheads="1"/>
          </p:cNvPicPr>
          <p:nvPr/>
        </p:nvPicPr>
        <p:blipFill>
          <a:blip r:embed="rId4"/>
          <a:srcRect/>
          <a:stretch>
            <a:fillRect/>
          </a:stretch>
        </p:blipFill>
        <p:spPr bwMode="auto">
          <a:xfrm>
            <a:off x="307975" y="106363"/>
            <a:ext cx="1568450" cy="11541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059"/>
            <a:ext cx="8229600" cy="1143000"/>
          </a:xfrm>
        </p:spPr>
        <p:txBody>
          <a:bodyPr/>
          <a:lstStyle/>
          <a:p>
            <a:r>
              <a:rPr lang="en-US" cap="all" dirty="0" smtClean="0"/>
              <a:t>ACKNOWLEDGMENTS</a:t>
            </a:r>
            <a:endParaRPr lang="en-US" dirty="0"/>
          </a:p>
        </p:txBody>
      </p:sp>
      <p:sp>
        <p:nvSpPr>
          <p:cNvPr id="3" name="Content Placeholder 2"/>
          <p:cNvSpPr>
            <a:spLocks noGrp="1"/>
          </p:cNvSpPr>
          <p:nvPr>
            <p:ph idx="1"/>
          </p:nvPr>
        </p:nvSpPr>
        <p:spPr>
          <a:xfrm>
            <a:off x="457200" y="1573463"/>
            <a:ext cx="8229600" cy="4215063"/>
          </a:xfrm>
        </p:spPr>
        <p:txBody>
          <a:bodyPr anchor="ctr">
            <a:normAutofit fontScale="70000" lnSpcReduction="20000"/>
          </a:bodyPr>
          <a:lstStyle/>
          <a:p>
            <a:pPr>
              <a:lnSpc>
                <a:spcPct val="120000"/>
              </a:lnSpc>
              <a:spcAft>
                <a:spcPts val="1200"/>
              </a:spcAft>
              <a:buNone/>
            </a:pPr>
            <a:r>
              <a:rPr lang="en-US" dirty="0" smtClean="0"/>
              <a:t>   This study gratefully acknowledges funding support from the U.S. Army Engineer Research and Development Center Directed Research Program "</a:t>
            </a:r>
            <a:r>
              <a:rPr lang="en-US" dirty="0" err="1" smtClean="0"/>
              <a:t>Nanoscale</a:t>
            </a:r>
            <a:r>
              <a:rPr lang="en-US" dirty="0" smtClean="0"/>
              <a:t> Studies of Polycrystalline Materials with Emphasis on Ceramic Synthesis" and the HPC Challenge Project "Molecular Dynamics Simulations To Underpin the Design and Development of High-Performance Carbon-Nanotube-Based Filaments, Membranes, and Coatings" and allocation of computer time from the Department of Defense High Performance Computing Modernization Program. Permission was granted by the Chief of Engineers to publish this information.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1" name="Rectangle 3"/>
          <p:cNvSpPr>
            <a:spLocks noChangeArrowheads="1"/>
          </p:cNvSpPr>
          <p:nvPr/>
        </p:nvSpPr>
        <p:spPr bwMode="white">
          <a:xfrm>
            <a:off x="141288" y="366713"/>
            <a:ext cx="8837612" cy="6105525"/>
          </a:xfrm>
          <a:prstGeom prst="rect">
            <a:avLst/>
          </a:prstGeom>
          <a:noFill/>
          <a:ln w="9525">
            <a:noFill/>
            <a:miter lim="800000"/>
            <a:headEnd/>
            <a:tailEnd/>
          </a:ln>
        </p:spPr>
        <p:txBody>
          <a:bodyPr anchor="ctr">
            <a:prstTxWarp prst="textNoShape">
              <a:avLst/>
            </a:prstTxWarp>
            <a:spAutoFit/>
          </a:bodyPr>
          <a:lstStyle/>
          <a:p>
            <a:r>
              <a:rPr lang="en-US" sz="1400" b="1" dirty="0"/>
              <a:t>ERDC Researchers</a:t>
            </a:r>
            <a:r>
              <a:rPr lang="en-US" sz="1400" dirty="0"/>
              <a:t>: Dr. Bob </a:t>
            </a:r>
            <a:r>
              <a:rPr lang="en-US" sz="1400" dirty="0" err="1"/>
              <a:t>Ebeling</a:t>
            </a:r>
            <a:r>
              <a:rPr lang="en-US" sz="1400" dirty="0"/>
              <a:t> (Team Lead-Structural Concepts), </a:t>
            </a:r>
          </a:p>
          <a:p>
            <a:r>
              <a:rPr lang="en-US" sz="1400" dirty="0"/>
              <a:t>Dr. Charles Marsh (Team Lead-Material Synthesis), Dr. Charles Cornwell (Team Lead – Atomistic Modeling), Dr. Mei Chandler, Toney Cummins, Dr. Paul Allison, Clint Arnett, Dr. N. </a:t>
            </a:r>
            <a:r>
              <a:rPr lang="en-US" sz="1400" dirty="0" err="1"/>
              <a:t>Jabari</a:t>
            </a:r>
            <a:r>
              <a:rPr lang="en-US" sz="1400" dirty="0"/>
              <a:t> Lee,  Dr. James </a:t>
            </a:r>
            <a:r>
              <a:rPr lang="en-US" sz="1400" dirty="0" err="1"/>
              <a:t>Baylot</a:t>
            </a:r>
            <a:r>
              <a:rPr lang="en-US" sz="1400" dirty="0"/>
              <a:t>, </a:t>
            </a:r>
            <a:br>
              <a:rPr lang="en-US" sz="1400" dirty="0"/>
            </a:br>
            <a:r>
              <a:rPr lang="en-US" sz="1400" dirty="0"/>
              <a:t>Dr. Bryce Devine, Dr. Fran Hill, Thomas Carlson, Dr. Kevin Abraham, Pete </a:t>
            </a:r>
            <a:r>
              <a:rPr lang="en-US" sz="1400" dirty="0" err="1"/>
              <a:t>Stynoski</a:t>
            </a:r>
            <a:r>
              <a:rPr lang="en-US" sz="1400" dirty="0"/>
              <a:t>, Thomas </a:t>
            </a:r>
            <a:r>
              <a:rPr lang="en-US" sz="1400" dirty="0" err="1"/>
              <a:t>Hymal</a:t>
            </a:r>
            <a:r>
              <a:rPr lang="en-US" sz="1400" dirty="0"/>
              <a:t>, Jonathan George, Ben </a:t>
            </a:r>
            <a:r>
              <a:rPr lang="en-US" sz="1400" dirty="0" err="1"/>
              <a:t>Ulmen</a:t>
            </a:r>
            <a:r>
              <a:rPr lang="en-US" sz="1400" dirty="0"/>
              <a:t>, Dr. Meredith C.K. Sellers, Kyle Ford, Erik </a:t>
            </a:r>
            <a:r>
              <a:rPr lang="en-US" sz="1400" dirty="0" err="1"/>
              <a:t>Wotring</a:t>
            </a:r>
            <a:r>
              <a:rPr lang="en-US" sz="1400" dirty="0"/>
              <a:t>, Dr. Jeff Allen, Dr. Laura </a:t>
            </a:r>
            <a:r>
              <a:rPr lang="en-US" sz="1400" dirty="0" err="1"/>
              <a:t>Walizer</a:t>
            </a:r>
            <a:r>
              <a:rPr lang="en-US" sz="1400" dirty="0"/>
              <a:t/>
            </a:r>
            <a:br>
              <a:rPr lang="en-US" sz="1400" dirty="0"/>
            </a:br>
            <a:endParaRPr lang="en-US" sz="1400" dirty="0"/>
          </a:p>
          <a:p>
            <a:r>
              <a:rPr lang="en-US" sz="1400" b="1" dirty="0"/>
              <a:t>Natick Collaborators:</a:t>
            </a:r>
            <a:r>
              <a:rPr lang="en-US" sz="1400" dirty="0"/>
              <a:t> Claudia Quigley, Karen Buehler, Dr. Mike Sennett</a:t>
            </a:r>
            <a:br>
              <a:rPr lang="en-US" sz="1400" dirty="0"/>
            </a:br>
            <a:endParaRPr lang="en-US" sz="1400" dirty="0"/>
          </a:p>
          <a:p>
            <a:pPr>
              <a:spcBef>
                <a:spcPct val="20000"/>
              </a:spcBef>
              <a:buClr>
                <a:srgbClr val="FFFF00"/>
              </a:buClr>
            </a:pPr>
            <a:r>
              <a:rPr lang="en-US" sz="1400" b="1" dirty="0"/>
              <a:t>NASA Collaborators</a:t>
            </a:r>
            <a:r>
              <a:rPr lang="en-US" sz="1400" dirty="0"/>
              <a:t>: Dr. Richard Jaffe (NASA  Ames), Dr. Mike Meador (NASA Glenn)</a:t>
            </a:r>
          </a:p>
          <a:p>
            <a:pPr>
              <a:lnSpc>
                <a:spcPct val="60000"/>
              </a:lnSpc>
              <a:spcBef>
                <a:spcPct val="20000"/>
              </a:spcBef>
              <a:buClr>
                <a:srgbClr val="FFFF00"/>
              </a:buClr>
            </a:pPr>
            <a:endParaRPr lang="en-US" sz="1400" dirty="0"/>
          </a:p>
          <a:p>
            <a:r>
              <a:rPr lang="en-US" sz="1400" b="1" dirty="0"/>
              <a:t>Rice U. Collaborators</a:t>
            </a:r>
            <a:r>
              <a:rPr lang="en-US" sz="1400" dirty="0"/>
              <a:t>: Prof. </a:t>
            </a:r>
            <a:r>
              <a:rPr lang="en-US" sz="1400" dirty="0" err="1"/>
              <a:t>Matteo</a:t>
            </a:r>
            <a:r>
              <a:rPr lang="en-US" sz="1400" dirty="0"/>
              <a:t> </a:t>
            </a:r>
            <a:r>
              <a:rPr lang="en-US" sz="1400" dirty="0" err="1"/>
              <a:t>Pasquali</a:t>
            </a:r>
            <a:r>
              <a:rPr lang="en-US" sz="1400" dirty="0"/>
              <a:t>, Nobel Laureate Prof. Robert Curl, Prof. Robert </a:t>
            </a:r>
            <a:r>
              <a:rPr lang="en-US" sz="1400" dirty="0" err="1"/>
              <a:t>Hauge</a:t>
            </a:r>
            <a:r>
              <a:rPr lang="en-US" sz="1400" dirty="0"/>
              <a:t> </a:t>
            </a:r>
          </a:p>
          <a:p>
            <a:endParaRPr lang="en-US" sz="1400" dirty="0"/>
          </a:p>
          <a:p>
            <a:r>
              <a:rPr lang="en-US" sz="1400" b="1" dirty="0"/>
              <a:t>DTRA Collaborators:  </a:t>
            </a:r>
            <a:r>
              <a:rPr lang="en-US" sz="1400" dirty="0"/>
              <a:t>Dr. Jeffrey </a:t>
            </a:r>
            <a:r>
              <a:rPr lang="en-US" sz="1400" dirty="0" err="1"/>
              <a:t>DePriest</a:t>
            </a:r>
            <a:r>
              <a:rPr lang="en-US" sz="1400" dirty="0"/>
              <a:t>, Dr. Heather Meeks</a:t>
            </a:r>
            <a:br>
              <a:rPr lang="en-US" sz="1400" dirty="0"/>
            </a:br>
            <a:endParaRPr lang="en-US" sz="1400" dirty="0"/>
          </a:p>
          <a:p>
            <a:pPr>
              <a:lnSpc>
                <a:spcPct val="70000"/>
              </a:lnSpc>
              <a:spcBef>
                <a:spcPct val="20000"/>
              </a:spcBef>
              <a:buClr>
                <a:srgbClr val="FFFF00"/>
              </a:buClr>
            </a:pPr>
            <a:r>
              <a:rPr lang="en-US" sz="1400" b="1" dirty="0"/>
              <a:t>MIT/ISN Collaborators</a:t>
            </a:r>
            <a:r>
              <a:rPr lang="en-US" sz="1400" dirty="0"/>
              <a:t>: Prof. Mike </a:t>
            </a:r>
            <a:r>
              <a:rPr lang="en-US" sz="1400" dirty="0" err="1"/>
              <a:t>Strano</a:t>
            </a:r>
            <a:r>
              <a:rPr lang="en-US" sz="1400" dirty="0"/>
              <a:t>, Prof. Markus Buehler</a:t>
            </a:r>
            <a:br>
              <a:rPr lang="en-US" sz="1400" dirty="0"/>
            </a:br>
            <a:endParaRPr lang="en-US" sz="1400" dirty="0"/>
          </a:p>
          <a:p>
            <a:pPr>
              <a:lnSpc>
                <a:spcPct val="70000"/>
              </a:lnSpc>
              <a:spcBef>
                <a:spcPct val="20000"/>
              </a:spcBef>
              <a:buClr>
                <a:srgbClr val="FFFF00"/>
              </a:buClr>
            </a:pPr>
            <a:r>
              <a:rPr lang="en-US" sz="1400" b="1" dirty="0"/>
              <a:t>U. of Illinois/Champaign Collaborators</a:t>
            </a:r>
            <a:r>
              <a:rPr lang="en-US" sz="1400" dirty="0"/>
              <a:t>:  Prof. </a:t>
            </a:r>
            <a:r>
              <a:rPr lang="en-US" sz="1400" dirty="0" err="1"/>
              <a:t>Parimita</a:t>
            </a:r>
            <a:r>
              <a:rPr lang="en-US" sz="1400" dirty="0"/>
              <a:t> </a:t>
            </a:r>
            <a:r>
              <a:rPr lang="en-US" sz="1400" dirty="0" err="1"/>
              <a:t>Mondal</a:t>
            </a:r>
            <a:r>
              <a:rPr lang="en-US" sz="1400" dirty="0"/>
              <a:t>, Prof. </a:t>
            </a:r>
            <a:r>
              <a:rPr lang="en-US" sz="1400" dirty="0" err="1"/>
              <a:t>Waltrude</a:t>
            </a:r>
            <a:r>
              <a:rPr lang="en-US" sz="1400" dirty="0"/>
              <a:t> </a:t>
            </a:r>
            <a:r>
              <a:rPr lang="en-US" sz="1400" dirty="0" err="1"/>
              <a:t>Kriven</a:t>
            </a:r>
            <a:r>
              <a:rPr lang="en-US" sz="1400" dirty="0"/>
              <a:t>, Prof. Alexi </a:t>
            </a:r>
            <a:r>
              <a:rPr lang="en-US" sz="1400" dirty="0" err="1"/>
              <a:t>Bezryadin</a:t>
            </a:r>
            <a:r>
              <a:rPr lang="en-US" sz="1400" dirty="0"/>
              <a:t> </a:t>
            </a:r>
          </a:p>
          <a:p>
            <a:pPr>
              <a:lnSpc>
                <a:spcPct val="70000"/>
              </a:lnSpc>
              <a:spcBef>
                <a:spcPct val="20000"/>
              </a:spcBef>
              <a:buClr>
                <a:srgbClr val="FFFF00"/>
              </a:buClr>
            </a:pPr>
            <a:endParaRPr lang="en-US" sz="1400" dirty="0"/>
          </a:p>
          <a:p>
            <a:pPr>
              <a:lnSpc>
                <a:spcPct val="70000"/>
              </a:lnSpc>
              <a:spcBef>
                <a:spcPct val="20000"/>
              </a:spcBef>
              <a:buClr>
                <a:srgbClr val="FFFF00"/>
              </a:buClr>
            </a:pPr>
            <a:r>
              <a:rPr lang="en-US" sz="1400" b="1" dirty="0"/>
              <a:t>ARL Collaborators: </a:t>
            </a:r>
            <a:r>
              <a:rPr lang="en-US" sz="1400" dirty="0"/>
              <a:t>Dr. Daphne Papas, Dr. Michelle Fleischman</a:t>
            </a:r>
            <a:br>
              <a:rPr lang="en-US" sz="1400" dirty="0"/>
            </a:br>
            <a:endParaRPr lang="en-US" sz="1400" dirty="0"/>
          </a:p>
          <a:p>
            <a:pPr>
              <a:lnSpc>
                <a:spcPct val="70000"/>
              </a:lnSpc>
              <a:spcBef>
                <a:spcPct val="20000"/>
              </a:spcBef>
              <a:buClr>
                <a:srgbClr val="FFFF00"/>
              </a:buClr>
            </a:pPr>
            <a:r>
              <a:rPr lang="en-US" sz="1400" b="1" dirty="0"/>
              <a:t>ARO  MURI Team Collaborators: </a:t>
            </a:r>
            <a:r>
              <a:rPr lang="en-US" sz="1400" dirty="0"/>
              <a:t>Dr. David </a:t>
            </a:r>
            <a:r>
              <a:rPr lang="en-US" sz="1400" dirty="0" err="1"/>
              <a:t>Stepp</a:t>
            </a:r>
            <a:r>
              <a:rPr lang="en-US" sz="1400" dirty="0"/>
              <a:t>, Dr. Doug </a:t>
            </a:r>
            <a:r>
              <a:rPr lang="en-US" sz="1400" dirty="0" err="1"/>
              <a:t>Kiserow</a:t>
            </a:r>
            <a:r>
              <a:rPr lang="en-US" sz="1400" dirty="0"/>
              <a:t>, Northwestern U., others</a:t>
            </a:r>
            <a:br>
              <a:rPr lang="en-US" sz="1400" dirty="0"/>
            </a:br>
            <a:endParaRPr lang="en-US" sz="1400" dirty="0"/>
          </a:p>
          <a:p>
            <a:pPr>
              <a:spcBef>
                <a:spcPct val="20000"/>
              </a:spcBef>
              <a:buClr>
                <a:srgbClr val="FFFF00"/>
              </a:buClr>
            </a:pPr>
            <a:r>
              <a:rPr lang="en-US" sz="1400" b="1" dirty="0"/>
              <a:t>Imperial College/Queen Mary College:  </a:t>
            </a:r>
            <a:r>
              <a:rPr lang="en-US" sz="1400" dirty="0"/>
              <a:t>Prof. Eduardo </a:t>
            </a:r>
            <a:r>
              <a:rPr lang="en-US" sz="1400" dirty="0" err="1"/>
              <a:t>Saiz</a:t>
            </a:r>
            <a:r>
              <a:rPr lang="en-US" sz="1400" dirty="0"/>
              <a:t>, Prof. Mike Reece </a:t>
            </a:r>
            <a:r>
              <a:rPr lang="en-US" sz="1400" i="1" dirty="0"/>
              <a:t>(funded/coordinated through Army International Research Office, Dr. Steve Grant)</a:t>
            </a:r>
            <a:br>
              <a:rPr lang="en-US" sz="1400" i="1" dirty="0"/>
            </a:br>
            <a:endParaRPr lang="en-US" sz="1400" i="1" dirty="0"/>
          </a:p>
          <a:p>
            <a:pPr>
              <a:lnSpc>
                <a:spcPct val="70000"/>
              </a:lnSpc>
              <a:spcBef>
                <a:spcPct val="20000"/>
              </a:spcBef>
              <a:buClr>
                <a:srgbClr val="FFFF00"/>
              </a:buClr>
            </a:pPr>
            <a:r>
              <a:rPr lang="en-US" sz="1400" b="1" dirty="0" err="1"/>
              <a:t>DoD</a:t>
            </a:r>
            <a:r>
              <a:rPr lang="en-US" sz="1400" b="1" dirty="0"/>
              <a:t> HPCMO PETTT-funded Collaborators:  </a:t>
            </a:r>
            <a:r>
              <a:rPr lang="en-US" sz="1400" dirty="0"/>
              <a:t>Prof. Susan </a:t>
            </a:r>
            <a:r>
              <a:rPr lang="en-US" sz="1400" dirty="0" err="1"/>
              <a:t>Sinnott</a:t>
            </a:r>
            <a:r>
              <a:rPr lang="en-US" sz="1400" dirty="0"/>
              <a:t> (U. FL); Prof. Steve Stuart (Clemson U.); Prof. Anthony </a:t>
            </a:r>
            <a:r>
              <a:rPr lang="en-US" sz="1400" dirty="0" err="1"/>
              <a:t>Rollett</a:t>
            </a:r>
            <a:r>
              <a:rPr lang="en-US" sz="1400" dirty="0"/>
              <a:t> (Carnegie Mellon U.)</a:t>
            </a:r>
          </a:p>
          <a:p>
            <a:pPr>
              <a:lnSpc>
                <a:spcPct val="70000"/>
              </a:lnSpc>
              <a:spcBef>
                <a:spcPct val="20000"/>
              </a:spcBef>
              <a:buClr>
                <a:srgbClr val="FFFF00"/>
              </a:buClr>
            </a:pPr>
            <a:endParaRPr lang="en-US" sz="1400" dirty="0"/>
          </a:p>
          <a:p>
            <a:pPr>
              <a:lnSpc>
                <a:spcPct val="70000"/>
              </a:lnSpc>
              <a:spcBef>
                <a:spcPct val="20000"/>
              </a:spcBef>
              <a:buClr>
                <a:srgbClr val="FFFF00"/>
              </a:buClr>
            </a:pPr>
            <a:endParaRPr lang="en-US" sz="1400" dirty="0"/>
          </a:p>
        </p:txBody>
      </p:sp>
      <p:sp>
        <p:nvSpPr>
          <p:cNvPr id="7172" name="Text Box 4"/>
          <p:cNvSpPr txBox="1">
            <a:spLocks noChangeArrowheads="1"/>
          </p:cNvSpPr>
          <p:nvPr/>
        </p:nvSpPr>
        <p:spPr bwMode="auto">
          <a:xfrm>
            <a:off x="1612900" y="6099175"/>
            <a:ext cx="6270625" cy="338138"/>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Program Managers – Dr. Bob Welch and Dr. John Peters</a:t>
            </a:r>
          </a:p>
        </p:txBody>
      </p:sp>
      <p:sp>
        <p:nvSpPr>
          <p:cNvPr id="7173" name="Rectangle 6"/>
          <p:cNvSpPr>
            <a:spLocks noGrp="1" noChangeArrowheads="1"/>
          </p:cNvSpPr>
          <p:nvPr>
            <p:ph type="title"/>
          </p:nvPr>
        </p:nvSpPr>
        <p:spPr>
          <a:xfrm>
            <a:off x="476250" y="-303213"/>
            <a:ext cx="8229600" cy="1143001"/>
          </a:xfrm>
        </p:spPr>
        <p:txBody>
          <a:bodyPr/>
          <a:lstStyle/>
          <a:p>
            <a:pPr eaLnBrk="1" hangingPunct="1"/>
            <a:r>
              <a:rPr lang="en-US" sz="2800">
                <a:solidFill>
                  <a:schemeClr val="tx1"/>
                </a:solidFill>
              </a:rPr>
              <a:t>Advanced Materials Initiative - Research Team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Overview</a:t>
            </a:r>
            <a:endParaRPr lang="en-US" sz="4000" dirty="0"/>
          </a:p>
        </p:txBody>
      </p:sp>
      <p:sp>
        <p:nvSpPr>
          <p:cNvPr id="3" name="Content Placeholder 2"/>
          <p:cNvSpPr>
            <a:spLocks noGrp="1"/>
          </p:cNvSpPr>
          <p:nvPr>
            <p:ph idx="1"/>
          </p:nvPr>
        </p:nvSpPr>
        <p:spPr>
          <a:xfrm>
            <a:off x="457200" y="1600199"/>
            <a:ext cx="8229600" cy="3890169"/>
          </a:xfrm>
        </p:spPr>
        <p:txBody>
          <a:bodyPr/>
          <a:lstStyle/>
          <a:p>
            <a:r>
              <a:rPr lang="en-US" sz="3600" dirty="0" smtClean="0"/>
              <a:t>Motivation</a:t>
            </a:r>
          </a:p>
          <a:p>
            <a:r>
              <a:rPr lang="en-US" sz="3600" dirty="0" smtClean="0"/>
              <a:t>CNT Fibers</a:t>
            </a:r>
          </a:p>
          <a:p>
            <a:r>
              <a:rPr lang="en-US" sz="3600" dirty="0" smtClean="0"/>
              <a:t>CNT Fibers with Cross-links</a:t>
            </a:r>
          </a:p>
          <a:p>
            <a:r>
              <a:rPr lang="en-US" sz="3600" dirty="0" smtClean="0"/>
              <a:t>CNT Fiber Post-yield</a:t>
            </a:r>
          </a:p>
          <a:p>
            <a:r>
              <a:rPr lang="en-US" sz="3600" dirty="0" smtClean="0"/>
              <a:t>Current Work (Ceramics)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9586" name="Object 4" descr="npo000003"/>
          <p:cNvPicPr>
            <a:picLocks noChangeAspect="1" noChangeArrowheads="1"/>
          </p:cNvPicPr>
          <p:nvPr/>
        </p:nvPicPr>
        <p:blipFill>
          <a:blip r:embed="rId3" cstate="print"/>
          <a:srcRect l="6204" t="5983" r="14368" b="7343"/>
          <a:stretch>
            <a:fillRect/>
          </a:stretch>
        </p:blipFill>
        <p:spPr bwMode="auto">
          <a:xfrm>
            <a:off x="514350" y="304800"/>
            <a:ext cx="1603375" cy="2103438"/>
          </a:xfrm>
          <a:prstGeom prst="rect">
            <a:avLst/>
          </a:prstGeom>
          <a:noFill/>
          <a:ln w="9525">
            <a:noFill/>
            <a:miter lim="800000"/>
            <a:headEnd/>
            <a:tailEnd/>
          </a:ln>
          <a:effectLst>
            <a:outerShdw dist="45791" dir="7421404" algn="ctr" rotWithShape="0">
              <a:schemeClr val="tx1"/>
            </a:outerShdw>
          </a:effectLst>
        </p:spPr>
      </p:pic>
      <p:pic>
        <p:nvPicPr>
          <p:cNvPr id="579587" name="Picture 3" descr="800px-Avlb_crossing"/>
          <p:cNvPicPr>
            <a:picLocks noChangeAspect="1" noChangeArrowheads="1"/>
          </p:cNvPicPr>
          <p:nvPr/>
        </p:nvPicPr>
        <p:blipFill>
          <a:blip r:embed="rId4" cstate="print"/>
          <a:srcRect r="-5263" b="-6667"/>
          <a:stretch>
            <a:fillRect/>
          </a:stretch>
        </p:blipFill>
        <p:spPr bwMode="auto">
          <a:xfrm>
            <a:off x="1981200" y="304800"/>
            <a:ext cx="3048000" cy="2057400"/>
          </a:xfrm>
          <a:prstGeom prst="rect">
            <a:avLst/>
          </a:prstGeom>
          <a:noFill/>
          <a:effectLst>
            <a:outerShdw dist="35921" dir="8100000" algn="ctr" rotWithShape="0">
              <a:schemeClr val="tx1"/>
            </a:outerShdw>
          </a:effectLst>
        </p:spPr>
      </p:pic>
      <p:pic>
        <p:nvPicPr>
          <p:cNvPr id="579588" name="Picture 4" descr="IMG1"/>
          <p:cNvPicPr>
            <a:picLocks noChangeAspect="1" noChangeArrowheads="1"/>
          </p:cNvPicPr>
          <p:nvPr/>
        </p:nvPicPr>
        <p:blipFill>
          <a:blip r:embed="rId5" cstate="print"/>
          <a:srcRect/>
          <a:stretch>
            <a:fillRect/>
          </a:stretch>
        </p:blipFill>
        <p:spPr bwMode="auto">
          <a:xfrm>
            <a:off x="5943600" y="646113"/>
            <a:ext cx="2667000" cy="1685925"/>
          </a:xfrm>
          <a:prstGeom prst="rect">
            <a:avLst/>
          </a:prstGeom>
          <a:noFill/>
          <a:ln w="9525">
            <a:noFill/>
            <a:miter lim="800000"/>
            <a:headEnd/>
            <a:tailEnd/>
          </a:ln>
          <a:effectLst>
            <a:outerShdw dist="35921" dir="2700000" algn="ctr" rotWithShape="0">
              <a:schemeClr val="tx1"/>
            </a:outerShdw>
          </a:effectLst>
        </p:spPr>
      </p:pic>
      <p:sp>
        <p:nvSpPr>
          <p:cNvPr id="7174" name="Rectangle 3"/>
          <p:cNvSpPr>
            <a:spLocks noGrp="1" noChangeArrowheads="1"/>
          </p:cNvSpPr>
          <p:nvPr>
            <p:ph type="body" idx="4294967295"/>
          </p:nvPr>
        </p:nvSpPr>
        <p:spPr>
          <a:xfrm>
            <a:off x="2133600" y="2362200"/>
            <a:ext cx="6781800" cy="3032125"/>
          </a:xfrm>
        </p:spPr>
        <p:txBody>
          <a:bodyPr/>
          <a:lstStyle/>
          <a:p>
            <a:pPr eaLnBrk="1" hangingPunct="1">
              <a:lnSpc>
                <a:spcPct val="90000"/>
              </a:lnSpc>
              <a:buFont typeface="Wingdings" pitchFamily="2" charset="2"/>
              <a:buNone/>
            </a:pPr>
            <a:r>
              <a:rPr lang="en-US" sz="2400" b="1" dirty="0" smtClean="0"/>
              <a:t>Military and Civil Engineering are</a:t>
            </a:r>
          </a:p>
          <a:p>
            <a:pPr eaLnBrk="1" hangingPunct="1">
              <a:lnSpc>
                <a:spcPct val="50000"/>
              </a:lnSpc>
              <a:buFont typeface="Wingdings" pitchFamily="2" charset="2"/>
              <a:buNone/>
            </a:pPr>
            <a:r>
              <a:rPr lang="en-US" sz="2400" b="1" dirty="0" smtClean="0"/>
              <a:t>dependent on 3 areas:</a:t>
            </a:r>
            <a:br>
              <a:rPr lang="en-US" sz="2400" b="1" dirty="0" smtClean="0"/>
            </a:br>
            <a:endParaRPr lang="en-US" sz="2400" b="1" dirty="0" smtClean="0"/>
          </a:p>
          <a:p>
            <a:pPr eaLnBrk="1" hangingPunct="1">
              <a:lnSpc>
                <a:spcPct val="90000"/>
              </a:lnSpc>
            </a:pPr>
            <a:r>
              <a:rPr lang="en-US" sz="2000" dirty="0" smtClean="0"/>
              <a:t>Newtonian (Classical) Mechanics – static.</a:t>
            </a:r>
          </a:p>
          <a:p>
            <a:pPr eaLnBrk="1" hangingPunct="1">
              <a:lnSpc>
                <a:spcPct val="90000"/>
              </a:lnSpc>
            </a:pPr>
            <a:r>
              <a:rPr lang="en-US" sz="2000" dirty="0" smtClean="0"/>
              <a:t>Policies and procedures – slowly changing.</a:t>
            </a:r>
          </a:p>
          <a:p>
            <a:pPr eaLnBrk="1" hangingPunct="1">
              <a:lnSpc>
                <a:spcPct val="90000"/>
              </a:lnSpc>
            </a:pPr>
            <a:r>
              <a:rPr lang="en-US" sz="2000" dirty="0" smtClean="0"/>
              <a:t>Materials – potential orders-of-magnitude improvement.</a:t>
            </a:r>
          </a:p>
          <a:p>
            <a:pPr lvl="1" eaLnBrk="1" hangingPunct="1">
              <a:lnSpc>
                <a:spcPct val="90000"/>
              </a:lnSpc>
            </a:pPr>
            <a:r>
              <a:rPr lang="en-US" sz="1800" dirty="0" smtClean="0"/>
              <a:t>Requires taking advantage of </a:t>
            </a:r>
            <a:r>
              <a:rPr lang="en-US" sz="1800" dirty="0" err="1" smtClean="0"/>
              <a:t>nanoscale</a:t>
            </a:r>
            <a:r>
              <a:rPr lang="en-US" sz="1800" dirty="0" smtClean="0"/>
              <a:t> material properties.</a:t>
            </a:r>
          </a:p>
          <a:p>
            <a:pPr lvl="1" eaLnBrk="1" hangingPunct="1">
              <a:lnSpc>
                <a:spcPct val="90000"/>
              </a:lnSpc>
            </a:pPr>
            <a:r>
              <a:rPr lang="en-US" sz="1800" dirty="0" smtClean="0"/>
              <a:t>Requires building to molecular design.</a:t>
            </a:r>
            <a:endParaRPr lang="en-US" sz="2000" dirty="0" smtClean="0"/>
          </a:p>
        </p:txBody>
      </p:sp>
      <p:pic>
        <p:nvPicPr>
          <p:cNvPr id="579590" name="Picture 6" descr="fiber_7"/>
          <p:cNvPicPr>
            <a:picLocks noChangeAspect="1" noChangeArrowheads="1"/>
          </p:cNvPicPr>
          <p:nvPr/>
        </p:nvPicPr>
        <p:blipFill>
          <a:blip r:embed="rId6" cstate="print"/>
          <a:srcRect/>
          <a:stretch>
            <a:fillRect/>
          </a:stretch>
        </p:blipFill>
        <p:spPr bwMode="auto">
          <a:xfrm>
            <a:off x="158750" y="2635250"/>
            <a:ext cx="1676400" cy="1257300"/>
          </a:xfrm>
          <a:prstGeom prst="rect">
            <a:avLst/>
          </a:prstGeom>
          <a:noFill/>
          <a:effectLst>
            <a:outerShdw dist="35921" dir="8100000" algn="ctr" rotWithShape="0">
              <a:schemeClr val="tx1"/>
            </a:outerShdw>
          </a:effectLst>
        </p:spPr>
      </p:pic>
      <p:grpSp>
        <p:nvGrpSpPr>
          <p:cNvPr id="2" name="Group 9"/>
          <p:cNvGrpSpPr>
            <a:grpSpLocks/>
          </p:cNvGrpSpPr>
          <p:nvPr/>
        </p:nvGrpSpPr>
        <p:grpSpPr bwMode="auto">
          <a:xfrm>
            <a:off x="269875" y="3989388"/>
            <a:ext cx="1695450" cy="1793875"/>
            <a:chOff x="214" y="222"/>
            <a:chExt cx="894" cy="910"/>
          </a:xfrm>
        </p:grpSpPr>
        <p:sp>
          <p:nvSpPr>
            <p:cNvPr id="7178" name="Rectangle 10"/>
            <p:cNvSpPr>
              <a:spLocks noChangeArrowheads="1"/>
            </p:cNvSpPr>
            <p:nvPr/>
          </p:nvSpPr>
          <p:spPr bwMode="auto">
            <a:xfrm>
              <a:off x="235" y="242"/>
              <a:ext cx="869" cy="872"/>
            </a:xfrm>
            <a:prstGeom prst="rect">
              <a:avLst/>
            </a:prstGeom>
            <a:noFill/>
            <a:ln w="9525">
              <a:solidFill>
                <a:schemeClr val="tx1"/>
              </a:solidFill>
              <a:miter lim="800000"/>
              <a:headEnd/>
              <a:tailEnd/>
            </a:ln>
          </p:spPr>
          <p:txBody>
            <a:bodyPr wrap="none" anchor="ctr"/>
            <a:lstStyle/>
            <a:p>
              <a:endParaRPr lang="en-US" dirty="0"/>
            </a:p>
          </p:txBody>
        </p:sp>
        <p:pic>
          <p:nvPicPr>
            <p:cNvPr id="7179" name="Picture 11" descr="Silicon-carbide-3D-balls"/>
            <p:cNvPicPr>
              <a:picLocks noChangeAspect="1" noChangeArrowheads="1"/>
            </p:cNvPicPr>
            <p:nvPr/>
          </p:nvPicPr>
          <p:blipFill>
            <a:blip r:embed="rId7" cstate="print"/>
            <a:srcRect/>
            <a:stretch>
              <a:fillRect/>
            </a:stretch>
          </p:blipFill>
          <p:spPr bwMode="auto">
            <a:xfrm>
              <a:off x="214" y="222"/>
              <a:ext cx="894" cy="910"/>
            </a:xfrm>
            <a:prstGeom prst="rect">
              <a:avLst/>
            </a:prstGeom>
            <a:noFill/>
            <a:ln w="9525">
              <a:noFill/>
              <a:miter lim="800000"/>
              <a:headEnd/>
              <a:tailEnd/>
            </a:ln>
          </p:spPr>
        </p:pic>
      </p:grpSp>
      <p:sp>
        <p:nvSpPr>
          <p:cNvPr id="7177" name="TextBox 10"/>
          <p:cNvSpPr txBox="1">
            <a:spLocks noChangeArrowheads="1"/>
          </p:cNvSpPr>
          <p:nvPr/>
        </p:nvSpPr>
        <p:spPr bwMode="auto">
          <a:xfrm>
            <a:off x="2124075" y="5275263"/>
            <a:ext cx="6218238" cy="1016000"/>
          </a:xfrm>
          <a:prstGeom prst="rect">
            <a:avLst/>
          </a:prstGeom>
          <a:noFill/>
          <a:ln w="9525">
            <a:noFill/>
            <a:miter lim="800000"/>
            <a:headEnd/>
            <a:tailEnd/>
          </a:ln>
        </p:spPr>
        <p:txBody>
          <a:bodyPr>
            <a:spAutoFit/>
          </a:bodyPr>
          <a:lstStyle/>
          <a:p>
            <a:pPr algn="ctr"/>
            <a:r>
              <a:rPr lang="en-US" sz="2000" b="1" dirty="0"/>
              <a:t>Materials underpin almost all technology…. Portions of human history are named for the predominant materials of the day.</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9" name="Rectangle 2"/>
          <p:cNvSpPr>
            <a:spLocks noGrp="1" noChangeArrowheads="1"/>
          </p:cNvSpPr>
          <p:nvPr>
            <p:ph type="body" sz="half" idx="1"/>
          </p:nvPr>
        </p:nvSpPr>
        <p:spPr>
          <a:xfrm>
            <a:off x="393700" y="2551113"/>
            <a:ext cx="8166100" cy="3352800"/>
          </a:xfrm>
          <a:solidFill>
            <a:schemeClr val="accent1"/>
          </a:solidFill>
        </p:spPr>
        <p:txBody>
          <a:bodyPr/>
          <a:lstStyle/>
          <a:p>
            <a:pPr algn="ctr" eaLnBrk="1" hangingPunct="1">
              <a:lnSpc>
                <a:spcPct val="90000"/>
              </a:lnSpc>
              <a:buFont typeface="Wingdings" charset="2"/>
              <a:buNone/>
            </a:pPr>
            <a:endParaRPr lang="en-US" sz="1600" b="1" dirty="0"/>
          </a:p>
          <a:p>
            <a:pPr eaLnBrk="1" hangingPunct="1">
              <a:lnSpc>
                <a:spcPct val="90000"/>
              </a:lnSpc>
              <a:buFont typeface="Wingdings" charset="2"/>
              <a:buNone/>
            </a:pPr>
            <a:r>
              <a:rPr lang="en-US" sz="1600" b="1" i="1" dirty="0"/>
              <a:t>	Goal: Develop carbon </a:t>
            </a:r>
            <a:r>
              <a:rPr lang="en-US" sz="1600" b="1" i="1" dirty="0" err="1"/>
              <a:t>nanotube</a:t>
            </a:r>
            <a:r>
              <a:rPr lang="en-US" sz="1600" b="1" i="1" dirty="0"/>
              <a:t> (CNT)-based 1-million-psi tensile material (filaments, membranes) to Technology Readiness Level 4 (laboratory demo).</a:t>
            </a:r>
            <a:br>
              <a:rPr lang="en-US" sz="1600" b="1" i="1" dirty="0"/>
            </a:br>
            <a:endParaRPr lang="en-US" sz="1600" b="1" i="1" dirty="0"/>
          </a:p>
          <a:p>
            <a:pPr eaLnBrk="1" hangingPunct="1">
              <a:lnSpc>
                <a:spcPct val="90000"/>
              </a:lnSpc>
              <a:buFont typeface="Wingdings" charset="2"/>
              <a:buNone/>
            </a:pPr>
            <a:endParaRPr lang="en-US" sz="1600" b="1" i="1" dirty="0"/>
          </a:p>
          <a:p>
            <a:pPr eaLnBrk="1" hangingPunct="1">
              <a:lnSpc>
                <a:spcPct val="90000"/>
              </a:lnSpc>
              <a:buFont typeface="Wingdings" charset="2"/>
              <a:buNone/>
            </a:pPr>
            <a:r>
              <a:rPr lang="en-US" sz="1600" b="1" i="1" dirty="0"/>
              <a:t>	</a:t>
            </a:r>
            <a:r>
              <a:rPr lang="en-US" sz="1600" b="1" dirty="0"/>
              <a:t>This would be a major accomplishment:</a:t>
            </a:r>
          </a:p>
          <a:p>
            <a:pPr eaLnBrk="1" hangingPunct="1">
              <a:lnSpc>
                <a:spcPct val="90000"/>
              </a:lnSpc>
              <a:buFont typeface="Wingdings" charset="2"/>
              <a:buNone/>
            </a:pPr>
            <a:endParaRPr lang="en-US" sz="1600" b="1" dirty="0"/>
          </a:p>
          <a:p>
            <a:pPr lvl="1" eaLnBrk="1" hangingPunct="1">
              <a:buFont typeface="Wingdings" charset="2"/>
              <a:buChar char="§"/>
            </a:pPr>
            <a:r>
              <a:rPr lang="en-US" sz="1600" b="1" dirty="0"/>
              <a:t>Results in material with 2X strength/weight ratio of Kevlar and 5X tensile strength of very high strength steel (4340 alloy).</a:t>
            </a:r>
          </a:p>
          <a:p>
            <a:pPr lvl="1" eaLnBrk="1" hangingPunct="1">
              <a:buFont typeface="Wingdings" charset="2"/>
              <a:buChar char="§"/>
            </a:pPr>
            <a:r>
              <a:rPr lang="en-US" sz="1600" b="1" dirty="0"/>
              <a:t>Inaugurates a paradigm shift in material development.</a:t>
            </a:r>
          </a:p>
          <a:p>
            <a:pPr lvl="1" eaLnBrk="1" hangingPunct="1">
              <a:buFont typeface="Wingdings" charset="2"/>
              <a:buChar char="§"/>
            </a:pPr>
            <a:r>
              <a:rPr lang="en-US" sz="1600" b="1" dirty="0"/>
              <a:t>Lays the technical foundation for rapid development of other “super” materials and materials by design.</a:t>
            </a:r>
          </a:p>
        </p:txBody>
      </p:sp>
      <p:sp>
        <p:nvSpPr>
          <p:cNvPr id="9220" name="Text Box 3"/>
          <p:cNvSpPr txBox="1">
            <a:spLocks noChangeArrowheads="1"/>
          </p:cNvSpPr>
          <p:nvPr/>
        </p:nvSpPr>
        <p:spPr bwMode="auto">
          <a:xfrm>
            <a:off x="6438900" y="1709738"/>
            <a:ext cx="2286000" cy="8223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a:t>Molecular dynamics simulation of a hexagonal closest-packed bundle of carbon nanotubes</a:t>
            </a:r>
          </a:p>
        </p:txBody>
      </p:sp>
      <p:sp>
        <p:nvSpPr>
          <p:cNvPr id="9221" name="Text Box 4"/>
          <p:cNvSpPr txBox="1">
            <a:spLocks noChangeArrowheads="1"/>
          </p:cNvSpPr>
          <p:nvPr/>
        </p:nvSpPr>
        <p:spPr bwMode="auto">
          <a:xfrm>
            <a:off x="0" y="401638"/>
            <a:ext cx="6572250" cy="138588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b="1" dirty="0"/>
              <a:t>Initial Super Materials Program</a:t>
            </a:r>
            <a:br>
              <a:rPr lang="en-US" sz="2800" b="1" dirty="0"/>
            </a:br>
            <a:r>
              <a:rPr lang="en-US" sz="2800" b="1" dirty="0"/>
              <a:t>Carbon Nanotube-Based Filaments, Membranes, Coatings</a:t>
            </a:r>
          </a:p>
        </p:txBody>
      </p:sp>
      <p:pic>
        <p:nvPicPr>
          <p:cNvPr id="581637" name="Picture 5" descr="CNT_FIBER_005"/>
          <p:cNvPicPr>
            <a:picLocks noChangeAspect="1" noChangeArrowheads="1"/>
          </p:cNvPicPr>
          <p:nvPr/>
        </p:nvPicPr>
        <p:blipFill>
          <a:blip r:embed="rId3"/>
          <a:srcRect/>
          <a:stretch>
            <a:fillRect/>
          </a:stretch>
        </p:blipFill>
        <p:spPr bwMode="auto">
          <a:xfrm>
            <a:off x="6689725" y="200025"/>
            <a:ext cx="1666875" cy="1522413"/>
          </a:xfrm>
          <a:prstGeom prst="rect">
            <a:avLst/>
          </a:prstGeom>
          <a:noFill/>
          <a:ln w="9525">
            <a:noFill/>
            <a:miter lim="800000"/>
            <a:headEnd/>
            <a:tailEnd/>
          </a:ln>
          <a:effectLst>
            <a:outerShdw dist="35921" dir="8100000" algn="ctr" rotWithShape="0">
              <a:schemeClr val="tx1"/>
            </a:outerShdw>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1" name="Picture 2" descr="Slide 17 DHS Worshop - Quest for Super Mat - Final - 26Jun08"/>
          <p:cNvPicPr>
            <a:picLocks noChangeAspect="1" noChangeArrowheads="1"/>
          </p:cNvPicPr>
          <p:nvPr/>
        </p:nvPicPr>
        <p:blipFill>
          <a:blip r:embed="rId3"/>
          <a:srcRect l="2963" t="34814" r="67546" b="35371"/>
          <a:stretch>
            <a:fillRect/>
          </a:stretch>
        </p:blipFill>
        <p:spPr bwMode="auto">
          <a:xfrm>
            <a:off x="5553075" y="1081088"/>
            <a:ext cx="1730375" cy="1311275"/>
          </a:xfrm>
          <a:prstGeom prst="rect">
            <a:avLst/>
          </a:prstGeom>
          <a:noFill/>
          <a:ln w="9525">
            <a:noFill/>
            <a:miter lim="800000"/>
            <a:headEnd/>
            <a:tailEnd/>
          </a:ln>
        </p:spPr>
      </p:pic>
      <p:sp>
        <p:nvSpPr>
          <p:cNvPr id="12292" name="Rectangle 3"/>
          <p:cNvSpPr>
            <a:spLocks noGrp="1" noChangeArrowheads="1"/>
          </p:cNvSpPr>
          <p:nvPr>
            <p:ph type="title"/>
          </p:nvPr>
        </p:nvSpPr>
        <p:spPr>
          <a:xfrm>
            <a:off x="457200" y="0"/>
            <a:ext cx="8229600" cy="1143000"/>
          </a:xfrm>
        </p:spPr>
        <p:txBody>
          <a:bodyPr/>
          <a:lstStyle/>
          <a:p>
            <a:pPr eaLnBrk="1" hangingPunct="1"/>
            <a:r>
              <a:rPr lang="en-US" sz="2800"/>
              <a:t>Some ERDC Scientific Contributions from</a:t>
            </a:r>
            <a:br>
              <a:rPr lang="en-US" sz="2800"/>
            </a:br>
            <a:r>
              <a:rPr lang="en-US" sz="2800"/>
              <a:t>Molecular Dynamics Simulations</a:t>
            </a:r>
          </a:p>
        </p:txBody>
      </p:sp>
      <p:pic>
        <p:nvPicPr>
          <p:cNvPr id="12293" name="Picture 4"/>
          <p:cNvPicPr>
            <a:picLocks noChangeAspect="1" noChangeArrowheads="1"/>
          </p:cNvPicPr>
          <p:nvPr/>
        </p:nvPicPr>
        <p:blipFill>
          <a:blip r:embed="rId4"/>
          <a:srcRect b="2356"/>
          <a:stretch>
            <a:fillRect/>
          </a:stretch>
        </p:blipFill>
        <p:spPr bwMode="white">
          <a:xfrm>
            <a:off x="5429250" y="3790950"/>
            <a:ext cx="2500313" cy="1835150"/>
          </a:xfrm>
          <a:prstGeom prst="rect">
            <a:avLst/>
          </a:prstGeom>
          <a:noFill/>
          <a:ln w="9525">
            <a:noFill/>
            <a:miter lim="800000"/>
            <a:headEnd/>
            <a:tailEnd/>
          </a:ln>
        </p:spPr>
      </p:pic>
      <p:sp>
        <p:nvSpPr>
          <p:cNvPr id="12294" name="Text Box 5"/>
          <p:cNvSpPr txBox="1">
            <a:spLocks noChangeArrowheads="1"/>
          </p:cNvSpPr>
          <p:nvPr/>
        </p:nvSpPr>
        <p:spPr bwMode="auto">
          <a:xfrm>
            <a:off x="6848475" y="5656263"/>
            <a:ext cx="2133600" cy="830262"/>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spcBef>
                <a:spcPct val="50000"/>
              </a:spcBef>
            </a:pPr>
            <a:r>
              <a:rPr lang="en-US" sz="1200" b="1" i="1"/>
              <a:t>van der Waals forces are asymptotic</a:t>
            </a:r>
            <a:br>
              <a:rPr lang="en-US" sz="1200" b="1" i="1"/>
            </a:br>
            <a:r>
              <a:rPr lang="en-US" sz="1200" b="1" i="1"/>
              <a:t>No critical length.</a:t>
            </a:r>
            <a:br>
              <a:rPr lang="en-US" sz="1200" b="1" i="1"/>
            </a:br>
            <a:r>
              <a:rPr lang="en-US" sz="1200" b="1" i="1"/>
              <a:t>(Cornwell et al., 2008)</a:t>
            </a:r>
          </a:p>
        </p:txBody>
      </p:sp>
      <p:pic>
        <p:nvPicPr>
          <p:cNvPr id="599054" name="Picture 14" descr="Copy (2) of F_160_004">
            <a:hlinkClick r:id="rId5"/>
          </p:cNvPr>
          <p:cNvPicPr>
            <a:picLocks noChangeAspect="1" noChangeArrowheads="1"/>
          </p:cNvPicPr>
          <p:nvPr/>
        </p:nvPicPr>
        <p:blipFill>
          <a:blip r:embed="rId6"/>
          <a:srcRect/>
          <a:stretch>
            <a:fillRect/>
          </a:stretch>
        </p:blipFill>
        <p:spPr bwMode="auto">
          <a:xfrm>
            <a:off x="6327775" y="1382713"/>
            <a:ext cx="1831975" cy="1473200"/>
          </a:xfrm>
          <a:prstGeom prst="rect">
            <a:avLst/>
          </a:prstGeom>
          <a:noFill/>
          <a:effectLst>
            <a:outerShdw dist="35921" dir="2700000" algn="ctr" rotWithShape="0">
              <a:schemeClr val="tx1"/>
            </a:outerShdw>
          </a:effectLst>
        </p:spPr>
      </p:pic>
      <p:pic>
        <p:nvPicPr>
          <p:cNvPr id="12296" name="Picture 15" descr="Slide 17 DHS Worshop - Quest for Super Mat - Final - 26Jun08"/>
          <p:cNvPicPr>
            <a:picLocks noChangeAspect="1" noChangeArrowheads="1"/>
          </p:cNvPicPr>
          <p:nvPr/>
        </p:nvPicPr>
        <p:blipFill>
          <a:blip r:embed="rId3"/>
          <a:srcRect l="37500" t="22223" r="5833" b="22221"/>
          <a:stretch>
            <a:fillRect/>
          </a:stretch>
        </p:blipFill>
        <p:spPr bwMode="auto">
          <a:xfrm>
            <a:off x="7140575" y="2133600"/>
            <a:ext cx="1854200" cy="1363663"/>
          </a:xfrm>
          <a:prstGeom prst="rect">
            <a:avLst/>
          </a:prstGeom>
          <a:noFill/>
          <a:ln w="9525">
            <a:noFill/>
            <a:miter lim="800000"/>
            <a:headEnd/>
            <a:tailEnd/>
          </a:ln>
        </p:spPr>
      </p:pic>
      <p:sp>
        <p:nvSpPr>
          <p:cNvPr id="12297" name="Text Box 16"/>
          <p:cNvSpPr txBox="1">
            <a:spLocks noChangeArrowheads="1"/>
          </p:cNvSpPr>
          <p:nvPr/>
        </p:nvSpPr>
        <p:spPr bwMode="auto">
          <a:xfrm>
            <a:off x="5000625" y="2533650"/>
            <a:ext cx="2057400" cy="830263"/>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spcBef>
                <a:spcPct val="50000"/>
              </a:spcBef>
            </a:pPr>
            <a:r>
              <a:rPr lang="en-US" sz="1200" b="1" i="1"/>
              <a:t>MD Simulations Using Statistical Models of Molecular Constructs</a:t>
            </a:r>
            <a:br>
              <a:rPr lang="en-US" sz="1200" b="1" i="1"/>
            </a:br>
            <a:r>
              <a:rPr lang="en-US" sz="1200" b="1" i="1"/>
              <a:t>(Cornwell et al., 2009)</a:t>
            </a:r>
          </a:p>
        </p:txBody>
      </p:sp>
      <p:pic>
        <p:nvPicPr>
          <p:cNvPr id="18" name="Picture 4" descr="Slide 21 NDGA - Carbon Nanotubes and hardening 7Dec08"/>
          <p:cNvPicPr>
            <a:picLocks noChangeAspect="1" noChangeArrowheads="1"/>
          </p:cNvPicPr>
          <p:nvPr/>
        </p:nvPicPr>
        <p:blipFill>
          <a:blip r:embed="rId7"/>
          <a:srcRect l="13333" t="16667" r="18544" b="18889"/>
          <a:stretch>
            <a:fillRect/>
          </a:stretch>
        </p:blipFill>
        <p:spPr bwMode="auto">
          <a:xfrm>
            <a:off x="206375" y="1089025"/>
            <a:ext cx="2984500" cy="2100263"/>
          </a:xfrm>
          <a:prstGeom prst="rect">
            <a:avLst/>
          </a:prstGeom>
          <a:noFill/>
          <a:ln w="9525">
            <a:noFill/>
            <a:miter lim="800000"/>
            <a:headEnd/>
            <a:tailEnd/>
          </a:ln>
          <a:effectLst>
            <a:outerShdw dist="35921" dir="2700000" algn="ctr" rotWithShape="0">
              <a:schemeClr val="tx1"/>
            </a:outerShdw>
          </a:effectLst>
        </p:spPr>
      </p:pic>
      <p:sp>
        <p:nvSpPr>
          <p:cNvPr id="12299" name="Text Box 16"/>
          <p:cNvSpPr txBox="1">
            <a:spLocks noChangeArrowheads="1"/>
          </p:cNvSpPr>
          <p:nvPr/>
        </p:nvSpPr>
        <p:spPr bwMode="auto">
          <a:xfrm>
            <a:off x="2438400" y="2319338"/>
            <a:ext cx="2212975" cy="1016000"/>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spcBef>
                <a:spcPct val="50000"/>
              </a:spcBef>
            </a:pPr>
            <a:r>
              <a:rPr lang="en-US" sz="1200" b="1" i="1"/>
              <a:t>Defects and CNT tensile strength; brittle behavior of most CNTs (predicted Haskins et al., 2007; validated Peng et al., 2008)</a:t>
            </a:r>
          </a:p>
        </p:txBody>
      </p:sp>
      <p:pic>
        <p:nvPicPr>
          <p:cNvPr id="21" name="Picture 5" descr="slide 22 NDGA - Carbon Nanotubes and hardening 7Dec08"/>
          <p:cNvPicPr>
            <a:picLocks noChangeAspect="1" noChangeArrowheads="1"/>
          </p:cNvPicPr>
          <p:nvPr/>
        </p:nvPicPr>
        <p:blipFill>
          <a:blip r:embed="rId8"/>
          <a:srcRect l="9233" t="11591" r="29773" b="17778"/>
          <a:stretch>
            <a:fillRect/>
          </a:stretch>
        </p:blipFill>
        <p:spPr bwMode="auto">
          <a:xfrm>
            <a:off x="171450" y="4057650"/>
            <a:ext cx="2803525" cy="2435225"/>
          </a:xfrm>
          <a:prstGeom prst="rect">
            <a:avLst/>
          </a:prstGeom>
          <a:noFill/>
          <a:effectLst>
            <a:outerShdw dist="35921" dir="2700000" algn="ctr" rotWithShape="0">
              <a:schemeClr val="tx1"/>
            </a:outerShdw>
          </a:effectLst>
        </p:spPr>
      </p:pic>
      <p:sp>
        <p:nvSpPr>
          <p:cNvPr id="12301" name="Text Box 16"/>
          <p:cNvSpPr txBox="1">
            <a:spLocks noChangeArrowheads="1"/>
          </p:cNvSpPr>
          <p:nvPr/>
        </p:nvSpPr>
        <p:spPr bwMode="auto">
          <a:xfrm>
            <a:off x="2182813" y="4784725"/>
            <a:ext cx="2525712" cy="831850"/>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spcBef>
                <a:spcPct val="50000"/>
              </a:spcBef>
            </a:pPr>
            <a:r>
              <a:rPr lang="en-US" sz="1200" b="1" i="1"/>
              <a:t>Methods to overcome CNT brittle behavior by chirality and pre-twisting (Welch et al., 2006; Majure et al., submitted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8772" name="Picture 20"/>
          <p:cNvPicPr>
            <a:picLocks noChangeAspect="1" noChangeArrowheads="1"/>
          </p:cNvPicPr>
          <p:nvPr/>
        </p:nvPicPr>
        <p:blipFill>
          <a:blip r:embed="rId4" cstate="print">
            <a:lum bright="-6000" contrast="10000"/>
          </a:blip>
          <a:srcRect l="13339" t="73851" r="58322" b="9692"/>
          <a:stretch>
            <a:fillRect/>
          </a:stretch>
        </p:blipFill>
        <p:spPr bwMode="auto">
          <a:xfrm>
            <a:off x="4194175" y="4714875"/>
            <a:ext cx="2576513" cy="974725"/>
          </a:xfrm>
          <a:prstGeom prst="rect">
            <a:avLst/>
          </a:prstGeom>
          <a:noFill/>
          <a:ln w="9525">
            <a:noFill/>
            <a:round/>
            <a:headEnd/>
            <a:tailEnd/>
          </a:ln>
          <a:effectLst/>
        </p:spPr>
      </p:pic>
      <p:sp>
        <p:nvSpPr>
          <p:cNvPr id="458754" name="Text Box 2"/>
          <p:cNvSpPr txBox="1">
            <a:spLocks noChangeArrowheads="1"/>
          </p:cNvSpPr>
          <p:nvPr/>
        </p:nvSpPr>
        <p:spPr bwMode="auto">
          <a:xfrm>
            <a:off x="419100" y="1293813"/>
            <a:ext cx="8724900" cy="366712"/>
          </a:xfrm>
          <a:prstGeom prst="rect">
            <a:avLst/>
          </a:prstGeom>
          <a:noFill/>
          <a:ln w="9525">
            <a:noFill/>
            <a:round/>
            <a:headEnd/>
            <a:tailEnd/>
          </a:ln>
          <a:effectLst/>
        </p:spPr>
        <p:txBody>
          <a:bodyPr wrap="none" anchor="ctr"/>
          <a:lstStyle/>
          <a:p>
            <a:endParaRPr lang="en-US"/>
          </a:p>
        </p:txBody>
      </p:sp>
      <p:sp>
        <p:nvSpPr>
          <p:cNvPr id="458764" name="Text Box 12"/>
          <p:cNvSpPr txBox="1">
            <a:spLocks noChangeArrowheads="1"/>
          </p:cNvSpPr>
          <p:nvPr/>
        </p:nvSpPr>
        <p:spPr bwMode="auto">
          <a:xfrm>
            <a:off x="4557713" y="1273175"/>
            <a:ext cx="4038600" cy="641350"/>
          </a:xfrm>
          <a:prstGeom prst="rect">
            <a:avLst/>
          </a:prstGeom>
          <a:noFill/>
          <a:ln w="9525">
            <a:noFill/>
            <a:round/>
            <a:headEnd/>
            <a:tailEnd/>
          </a:ln>
          <a:effectLst/>
        </p:spPr>
        <p:txBody>
          <a:bodyPr lIns="45720" tIns="46800" rIns="45720" bIns="46800">
            <a:spAutoFit/>
          </a:bodyPr>
          <a:lstStyle/>
          <a:p>
            <a:pPr defTabSz="457200">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cs typeface="Arial" charset="0"/>
              </a:rPr>
              <a:t>Net Force in Passing Tube Through Bundle (6,6) (Preliminary Results)</a:t>
            </a:r>
          </a:p>
        </p:txBody>
      </p:sp>
      <p:sp>
        <p:nvSpPr>
          <p:cNvPr id="458770" name="Text Box 18"/>
          <p:cNvSpPr txBox="1">
            <a:spLocks noChangeArrowheads="1"/>
          </p:cNvSpPr>
          <p:nvPr/>
        </p:nvSpPr>
        <p:spPr bwMode="auto">
          <a:xfrm>
            <a:off x="7072313" y="4822825"/>
            <a:ext cx="1698625" cy="915988"/>
          </a:xfrm>
          <a:prstGeom prst="rect">
            <a:avLst/>
          </a:prstGeom>
          <a:noFill/>
          <a:ln w="9525">
            <a:noFill/>
            <a:round/>
            <a:headEnd/>
            <a:tailEnd/>
          </a:ln>
          <a:effectLst/>
        </p:spPr>
        <p:txBody>
          <a:bodyPr wrap="none" lIns="90000" tIns="46800" rIns="90000" bIns="46800">
            <a:spAutoFit/>
          </a:bodyPr>
          <a:lstStyle/>
          <a:p>
            <a:pPr defTabSz="457200">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cs typeface="Arial" charset="0"/>
              </a:rPr>
              <a:t>Increases </a:t>
            </a:r>
          </a:p>
          <a:p>
            <a:pPr defTabSz="457200">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cs typeface="Arial" charset="0"/>
              </a:rPr>
              <a:t>with Longer </a:t>
            </a:r>
          </a:p>
          <a:p>
            <a:pPr defTabSz="457200">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cs typeface="Arial" charset="0"/>
              </a:rPr>
              <a:t>Tubes (@ F/L)</a:t>
            </a:r>
          </a:p>
        </p:txBody>
      </p:sp>
      <p:sp>
        <p:nvSpPr>
          <p:cNvPr id="458773" name="Line 21"/>
          <p:cNvSpPr>
            <a:spLocks noChangeShapeType="1"/>
          </p:cNvSpPr>
          <p:nvPr/>
        </p:nvSpPr>
        <p:spPr bwMode="auto">
          <a:xfrm>
            <a:off x="4225925" y="5872163"/>
            <a:ext cx="2576513" cy="1587"/>
          </a:xfrm>
          <a:prstGeom prst="line">
            <a:avLst/>
          </a:prstGeom>
          <a:noFill/>
          <a:ln w="38160">
            <a:solidFill>
              <a:schemeClr val="tx1"/>
            </a:solidFill>
            <a:miter lim="800000"/>
            <a:headEnd/>
            <a:tailEnd type="triangle" w="med" len="med"/>
          </a:ln>
          <a:effectLst/>
        </p:spPr>
        <p:txBody>
          <a:bodyPr/>
          <a:lstStyle/>
          <a:p>
            <a:endParaRPr lang="en-US"/>
          </a:p>
        </p:txBody>
      </p:sp>
      <p:sp>
        <p:nvSpPr>
          <p:cNvPr id="458774" name="Text Box 22"/>
          <p:cNvSpPr txBox="1">
            <a:spLocks noChangeArrowheads="1"/>
          </p:cNvSpPr>
          <p:nvPr/>
        </p:nvSpPr>
        <p:spPr bwMode="auto">
          <a:xfrm rot="16200000">
            <a:off x="3552031" y="5098257"/>
            <a:ext cx="1135063" cy="304800"/>
          </a:xfrm>
          <a:prstGeom prst="rect">
            <a:avLst/>
          </a:prstGeom>
          <a:noFill/>
          <a:ln w="9525">
            <a:noFill/>
            <a:round/>
            <a:headEnd/>
            <a:tailEnd/>
          </a:ln>
          <a:effectLst/>
        </p:spPr>
        <p:txBody>
          <a:bodyPr wrap="none" lIns="90000" tIns="46800" rIns="90000" bIns="46800">
            <a:spAutoFit/>
          </a:bodyPr>
          <a:lstStyle/>
          <a:p>
            <a:pPr defTabSz="457200">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cs typeface="Arial" charset="0"/>
              </a:rPr>
              <a:t>Total Force</a:t>
            </a:r>
          </a:p>
        </p:txBody>
      </p:sp>
      <p:grpSp>
        <p:nvGrpSpPr>
          <p:cNvPr id="2" name="Group 23"/>
          <p:cNvGrpSpPr>
            <a:grpSpLocks/>
          </p:cNvGrpSpPr>
          <p:nvPr/>
        </p:nvGrpSpPr>
        <p:grpSpPr bwMode="auto">
          <a:xfrm>
            <a:off x="4929188" y="5678488"/>
            <a:ext cx="933450" cy="169862"/>
            <a:chOff x="3069" y="3517"/>
            <a:chExt cx="588" cy="107"/>
          </a:xfrm>
        </p:grpSpPr>
        <p:sp>
          <p:nvSpPr>
            <p:cNvPr id="458776" name="Line 24"/>
            <p:cNvSpPr>
              <a:spLocks noChangeShapeType="1"/>
            </p:cNvSpPr>
            <p:nvPr/>
          </p:nvSpPr>
          <p:spPr bwMode="auto">
            <a:xfrm>
              <a:off x="3461" y="3524"/>
              <a:ext cx="1" cy="101"/>
            </a:xfrm>
            <a:prstGeom prst="line">
              <a:avLst/>
            </a:prstGeom>
            <a:noFill/>
            <a:ln w="9360">
              <a:solidFill>
                <a:schemeClr val="tx1"/>
              </a:solidFill>
              <a:miter lim="800000"/>
              <a:headEnd/>
              <a:tailEnd/>
            </a:ln>
            <a:effectLst/>
          </p:spPr>
          <p:txBody>
            <a:bodyPr/>
            <a:lstStyle/>
            <a:p>
              <a:endParaRPr lang="en-US"/>
            </a:p>
          </p:txBody>
        </p:sp>
        <p:sp>
          <p:nvSpPr>
            <p:cNvPr id="458777" name="Line 25"/>
            <p:cNvSpPr>
              <a:spLocks noChangeShapeType="1"/>
            </p:cNvSpPr>
            <p:nvPr/>
          </p:nvSpPr>
          <p:spPr bwMode="auto">
            <a:xfrm>
              <a:off x="3559" y="3524"/>
              <a:ext cx="1" cy="101"/>
            </a:xfrm>
            <a:prstGeom prst="line">
              <a:avLst/>
            </a:prstGeom>
            <a:noFill/>
            <a:ln w="9360">
              <a:solidFill>
                <a:schemeClr val="tx1"/>
              </a:solidFill>
              <a:miter lim="800000"/>
              <a:headEnd/>
              <a:tailEnd/>
            </a:ln>
            <a:effectLst/>
          </p:spPr>
          <p:txBody>
            <a:bodyPr/>
            <a:lstStyle/>
            <a:p>
              <a:endParaRPr lang="en-US"/>
            </a:p>
          </p:txBody>
        </p:sp>
        <p:sp>
          <p:nvSpPr>
            <p:cNvPr id="458778" name="Line 26"/>
            <p:cNvSpPr>
              <a:spLocks noChangeShapeType="1"/>
            </p:cNvSpPr>
            <p:nvPr/>
          </p:nvSpPr>
          <p:spPr bwMode="auto">
            <a:xfrm>
              <a:off x="3657" y="3524"/>
              <a:ext cx="1" cy="101"/>
            </a:xfrm>
            <a:prstGeom prst="line">
              <a:avLst/>
            </a:prstGeom>
            <a:noFill/>
            <a:ln w="9360">
              <a:solidFill>
                <a:schemeClr val="tx1"/>
              </a:solidFill>
              <a:miter lim="800000"/>
              <a:headEnd/>
              <a:tailEnd/>
            </a:ln>
            <a:effectLst/>
          </p:spPr>
          <p:txBody>
            <a:bodyPr/>
            <a:lstStyle/>
            <a:p>
              <a:endParaRPr lang="en-US"/>
            </a:p>
          </p:txBody>
        </p:sp>
        <p:sp>
          <p:nvSpPr>
            <p:cNvPr id="458779" name="Line 27"/>
            <p:cNvSpPr>
              <a:spLocks noChangeShapeType="1"/>
            </p:cNvSpPr>
            <p:nvPr/>
          </p:nvSpPr>
          <p:spPr bwMode="auto">
            <a:xfrm>
              <a:off x="3069" y="3524"/>
              <a:ext cx="1" cy="101"/>
            </a:xfrm>
            <a:prstGeom prst="line">
              <a:avLst/>
            </a:prstGeom>
            <a:noFill/>
            <a:ln w="9360">
              <a:solidFill>
                <a:schemeClr val="tx1"/>
              </a:solidFill>
              <a:miter lim="800000"/>
              <a:headEnd/>
              <a:tailEnd/>
            </a:ln>
            <a:effectLst/>
          </p:spPr>
          <p:txBody>
            <a:bodyPr/>
            <a:lstStyle/>
            <a:p>
              <a:endParaRPr lang="en-US"/>
            </a:p>
          </p:txBody>
        </p:sp>
        <p:sp>
          <p:nvSpPr>
            <p:cNvPr id="458780" name="Line 28"/>
            <p:cNvSpPr>
              <a:spLocks noChangeShapeType="1"/>
            </p:cNvSpPr>
            <p:nvPr/>
          </p:nvSpPr>
          <p:spPr bwMode="auto">
            <a:xfrm>
              <a:off x="3166" y="3524"/>
              <a:ext cx="1" cy="101"/>
            </a:xfrm>
            <a:prstGeom prst="line">
              <a:avLst/>
            </a:prstGeom>
            <a:noFill/>
            <a:ln w="9360">
              <a:solidFill>
                <a:schemeClr val="tx1"/>
              </a:solidFill>
              <a:miter lim="800000"/>
              <a:headEnd/>
              <a:tailEnd/>
            </a:ln>
            <a:effectLst/>
          </p:spPr>
          <p:txBody>
            <a:bodyPr/>
            <a:lstStyle/>
            <a:p>
              <a:endParaRPr lang="en-US"/>
            </a:p>
          </p:txBody>
        </p:sp>
        <p:sp>
          <p:nvSpPr>
            <p:cNvPr id="458781" name="Line 29"/>
            <p:cNvSpPr>
              <a:spLocks noChangeShapeType="1"/>
            </p:cNvSpPr>
            <p:nvPr/>
          </p:nvSpPr>
          <p:spPr bwMode="auto">
            <a:xfrm>
              <a:off x="3264" y="3517"/>
              <a:ext cx="1" cy="101"/>
            </a:xfrm>
            <a:prstGeom prst="line">
              <a:avLst/>
            </a:prstGeom>
            <a:noFill/>
            <a:ln w="9360">
              <a:solidFill>
                <a:schemeClr val="tx1"/>
              </a:solidFill>
              <a:miter lim="800000"/>
              <a:headEnd/>
              <a:tailEnd/>
            </a:ln>
            <a:effectLst/>
          </p:spPr>
          <p:txBody>
            <a:bodyPr/>
            <a:lstStyle/>
            <a:p>
              <a:endParaRPr lang="en-US"/>
            </a:p>
          </p:txBody>
        </p:sp>
        <p:sp>
          <p:nvSpPr>
            <p:cNvPr id="458782" name="Line 30"/>
            <p:cNvSpPr>
              <a:spLocks noChangeShapeType="1"/>
            </p:cNvSpPr>
            <p:nvPr/>
          </p:nvSpPr>
          <p:spPr bwMode="auto">
            <a:xfrm>
              <a:off x="3361" y="3517"/>
              <a:ext cx="1" cy="101"/>
            </a:xfrm>
            <a:prstGeom prst="line">
              <a:avLst/>
            </a:prstGeom>
            <a:noFill/>
            <a:ln w="9360">
              <a:solidFill>
                <a:schemeClr val="tx1"/>
              </a:solidFill>
              <a:miter lim="800000"/>
              <a:headEnd/>
              <a:tailEnd/>
            </a:ln>
            <a:effectLst/>
          </p:spPr>
          <p:txBody>
            <a:bodyPr/>
            <a:lstStyle/>
            <a:p>
              <a:endParaRPr lang="en-US"/>
            </a:p>
          </p:txBody>
        </p:sp>
      </p:grpSp>
      <p:sp>
        <p:nvSpPr>
          <p:cNvPr id="458783" name="Line 31"/>
          <p:cNvSpPr>
            <a:spLocks noChangeShapeType="1"/>
          </p:cNvSpPr>
          <p:nvPr/>
        </p:nvSpPr>
        <p:spPr bwMode="auto">
          <a:xfrm flipV="1">
            <a:off x="5037138" y="4973638"/>
            <a:ext cx="1112837" cy="160337"/>
          </a:xfrm>
          <a:prstGeom prst="line">
            <a:avLst/>
          </a:prstGeom>
          <a:noFill/>
          <a:ln w="57240">
            <a:solidFill>
              <a:srgbClr val="FFFFFF"/>
            </a:solidFill>
            <a:miter lim="800000"/>
            <a:headEnd/>
            <a:tailEnd type="triangle" w="med" len="med"/>
          </a:ln>
          <a:effectLst/>
        </p:spPr>
        <p:txBody>
          <a:bodyPr/>
          <a:lstStyle/>
          <a:p>
            <a:endParaRPr lang="en-US"/>
          </a:p>
        </p:txBody>
      </p:sp>
      <p:sp>
        <p:nvSpPr>
          <p:cNvPr id="458784" name="Text Box 32"/>
          <p:cNvSpPr txBox="1">
            <a:spLocks noChangeArrowheads="1"/>
          </p:cNvSpPr>
          <p:nvPr/>
        </p:nvSpPr>
        <p:spPr bwMode="auto">
          <a:xfrm>
            <a:off x="4919663" y="4821238"/>
            <a:ext cx="1341437" cy="274637"/>
          </a:xfrm>
          <a:prstGeom prst="rect">
            <a:avLst/>
          </a:prstGeom>
          <a:noFill/>
          <a:ln w="9525">
            <a:noFill/>
            <a:round/>
            <a:headEnd/>
            <a:tailEnd/>
          </a:ln>
          <a:effectLst/>
        </p:spPr>
        <p:txBody>
          <a:bodyPr wrap="none" lIns="90000" tIns="46800" rIns="90000" bIns="46800">
            <a:spAutoFit/>
          </a:bodyPr>
          <a:lstStyle/>
          <a:p>
            <a:pPr defTabSz="457200">
              <a:buClr>
                <a:srgbClr val="0088E4"/>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effectLst>
                  <a:outerShdw blurRad="38100" dist="38100" dir="2700000" algn="tl">
                    <a:srgbClr val="C0C0C0"/>
                  </a:outerShdw>
                </a:effectLst>
                <a:cs typeface="Arial" charset="0"/>
              </a:rPr>
              <a:t>Force / distance</a:t>
            </a:r>
          </a:p>
        </p:txBody>
      </p:sp>
      <p:sp>
        <p:nvSpPr>
          <p:cNvPr id="458785" name="Rectangle 33"/>
          <p:cNvSpPr>
            <a:spLocks noChangeArrowheads="1"/>
          </p:cNvSpPr>
          <p:nvPr/>
        </p:nvSpPr>
        <p:spPr bwMode="auto">
          <a:xfrm>
            <a:off x="5087938" y="5872163"/>
            <a:ext cx="673100" cy="304800"/>
          </a:xfrm>
          <a:prstGeom prst="rect">
            <a:avLst/>
          </a:prstGeom>
          <a:noFill/>
          <a:ln w="9525">
            <a:noFill/>
            <a:round/>
            <a:headEnd/>
            <a:tailEnd/>
          </a:ln>
          <a:effectLst/>
        </p:spPr>
        <p:txBody>
          <a:bodyPr wrap="none" lIns="90000" tIns="46800" rIns="90000" bIns="46800">
            <a:spAutoFit/>
          </a:bodyPr>
          <a:lstStyle/>
          <a:p>
            <a:pPr defTabSz="457200">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cs typeface="Arial" charset="0"/>
              </a:rPr>
              <a:t>Rings</a:t>
            </a:r>
          </a:p>
        </p:txBody>
      </p:sp>
      <p:sp>
        <p:nvSpPr>
          <p:cNvPr id="458786" name="Line 34"/>
          <p:cNvSpPr>
            <a:spLocks noChangeShapeType="1"/>
          </p:cNvSpPr>
          <p:nvPr/>
        </p:nvSpPr>
        <p:spPr bwMode="auto">
          <a:xfrm flipV="1">
            <a:off x="3916363" y="4832350"/>
            <a:ext cx="1587" cy="1090613"/>
          </a:xfrm>
          <a:prstGeom prst="line">
            <a:avLst/>
          </a:prstGeom>
          <a:noFill/>
          <a:ln w="38160">
            <a:solidFill>
              <a:schemeClr val="tx1"/>
            </a:solidFill>
            <a:miter lim="800000"/>
            <a:headEnd/>
            <a:tailEnd type="triangle" w="med" len="med"/>
          </a:ln>
          <a:effectLst/>
        </p:spPr>
        <p:txBody>
          <a:bodyPr/>
          <a:lstStyle/>
          <a:p>
            <a:endParaRPr lang="en-US"/>
          </a:p>
        </p:txBody>
      </p:sp>
      <p:sp>
        <p:nvSpPr>
          <p:cNvPr id="458787" name="Rectangle 35"/>
          <p:cNvSpPr>
            <a:spLocks noChangeArrowheads="1"/>
          </p:cNvSpPr>
          <p:nvPr/>
        </p:nvSpPr>
        <p:spPr bwMode="auto">
          <a:xfrm>
            <a:off x="4779963" y="5238750"/>
            <a:ext cx="1404937" cy="623888"/>
          </a:xfrm>
          <a:prstGeom prst="rect">
            <a:avLst/>
          </a:prstGeom>
          <a:noFill/>
          <a:ln w="9360">
            <a:solidFill>
              <a:schemeClr val="tx1"/>
            </a:solidFill>
            <a:miter lim="800000"/>
            <a:headEnd/>
            <a:tailEnd/>
          </a:ln>
          <a:effectLst/>
        </p:spPr>
        <p:txBody>
          <a:bodyPr wrap="none" anchor="ctr"/>
          <a:lstStyle/>
          <a:p>
            <a:endParaRPr lang="en-US"/>
          </a:p>
        </p:txBody>
      </p:sp>
      <p:pic>
        <p:nvPicPr>
          <p:cNvPr id="458756" name="Picture 4"/>
          <p:cNvPicPr>
            <a:picLocks noChangeAspect="1" noChangeArrowheads="1"/>
          </p:cNvPicPr>
          <p:nvPr/>
        </p:nvPicPr>
        <p:blipFill>
          <a:blip r:embed="rId5" cstate="print"/>
          <a:srcRect/>
          <a:stretch>
            <a:fillRect/>
          </a:stretch>
        </p:blipFill>
        <p:spPr bwMode="auto">
          <a:xfrm>
            <a:off x="4556125" y="2005013"/>
            <a:ext cx="3925888" cy="2205037"/>
          </a:xfrm>
          <a:prstGeom prst="rect">
            <a:avLst/>
          </a:prstGeom>
          <a:noFill/>
          <a:ln w="9525">
            <a:noFill/>
            <a:round/>
            <a:headEnd/>
            <a:tailEnd/>
          </a:ln>
          <a:effectLst>
            <a:outerShdw dist="35921" dir="2700000" algn="ctr" rotWithShape="0">
              <a:schemeClr val="tx1"/>
            </a:outerShdw>
          </a:effectLst>
        </p:spPr>
      </p:pic>
      <p:sp>
        <p:nvSpPr>
          <p:cNvPr id="458757" name="Text Box 5"/>
          <p:cNvSpPr txBox="1">
            <a:spLocks noChangeArrowheads="1"/>
          </p:cNvSpPr>
          <p:nvPr/>
        </p:nvSpPr>
        <p:spPr bwMode="auto">
          <a:xfrm rot="16200000">
            <a:off x="3583781" y="2923382"/>
            <a:ext cx="1697037" cy="304800"/>
          </a:xfrm>
          <a:prstGeom prst="rect">
            <a:avLst/>
          </a:prstGeom>
          <a:noFill/>
          <a:ln w="9525">
            <a:noFill/>
            <a:round/>
            <a:headEnd/>
            <a:tailEnd/>
          </a:ln>
          <a:effectLst/>
        </p:spPr>
        <p:txBody>
          <a:bodyPr wrap="none" lIns="90000" tIns="46800" rIns="90000" bIns="46800">
            <a:spAutoFit/>
          </a:bodyPr>
          <a:lstStyle/>
          <a:p>
            <a:pPr defTabSz="457200">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cs typeface="Arial" charset="0"/>
              </a:rPr>
              <a:t>Total Force (eV/A)</a:t>
            </a:r>
          </a:p>
        </p:txBody>
      </p:sp>
      <p:sp>
        <p:nvSpPr>
          <p:cNvPr id="458758" name="Text Box 6"/>
          <p:cNvSpPr txBox="1">
            <a:spLocks noChangeArrowheads="1"/>
          </p:cNvSpPr>
          <p:nvPr/>
        </p:nvSpPr>
        <p:spPr bwMode="auto">
          <a:xfrm>
            <a:off x="5221288" y="4210050"/>
            <a:ext cx="2720975" cy="304800"/>
          </a:xfrm>
          <a:prstGeom prst="rect">
            <a:avLst/>
          </a:prstGeom>
          <a:noFill/>
          <a:ln w="9525">
            <a:noFill/>
            <a:round/>
            <a:headEnd/>
            <a:tailEnd/>
          </a:ln>
          <a:effectLst/>
        </p:spPr>
        <p:txBody>
          <a:bodyPr wrap="none" lIns="90000" tIns="46800" rIns="90000" bIns="46800">
            <a:spAutoFit/>
          </a:bodyPr>
          <a:lstStyle/>
          <a:p>
            <a:pPr defTabSz="457200">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cs typeface="Arial" charset="0"/>
              </a:rPr>
              <a:t>Time-Step (0.1 angstrom/step)</a:t>
            </a:r>
          </a:p>
        </p:txBody>
      </p:sp>
      <p:grpSp>
        <p:nvGrpSpPr>
          <p:cNvPr id="3" name="Group 7"/>
          <p:cNvGrpSpPr>
            <a:grpSpLocks/>
          </p:cNvGrpSpPr>
          <p:nvPr/>
        </p:nvGrpSpPr>
        <p:grpSpPr bwMode="auto">
          <a:xfrm>
            <a:off x="6461125" y="2779713"/>
            <a:ext cx="349250" cy="204787"/>
            <a:chOff x="3998" y="1691"/>
            <a:chExt cx="220" cy="129"/>
          </a:xfrm>
        </p:grpSpPr>
        <p:sp>
          <p:nvSpPr>
            <p:cNvPr id="458760" name="Rectangle 8"/>
            <p:cNvSpPr>
              <a:spLocks noChangeArrowheads="1"/>
            </p:cNvSpPr>
            <p:nvPr/>
          </p:nvSpPr>
          <p:spPr bwMode="auto">
            <a:xfrm>
              <a:off x="4017" y="1744"/>
              <a:ext cx="184" cy="32"/>
            </a:xfrm>
            <a:prstGeom prst="rect">
              <a:avLst/>
            </a:prstGeom>
            <a:gradFill rotWithShape="0">
              <a:gsLst>
                <a:gs pos="0">
                  <a:srgbClr val="000000"/>
                </a:gs>
                <a:gs pos="50000">
                  <a:srgbClr val="FF3300"/>
                </a:gs>
                <a:gs pos="100000">
                  <a:srgbClr val="000000"/>
                </a:gs>
              </a:gsLst>
              <a:lin ang="5400000" scaled="1"/>
            </a:gradFill>
            <a:ln w="9360">
              <a:solidFill>
                <a:srgbClr val="FFFFFF"/>
              </a:solidFill>
              <a:miter lim="800000"/>
              <a:headEnd/>
              <a:tailEnd/>
            </a:ln>
            <a:effectLst/>
          </p:spPr>
          <p:txBody>
            <a:bodyPr wrap="none" anchor="ctr"/>
            <a:lstStyle/>
            <a:p>
              <a:endParaRPr lang="en-US"/>
            </a:p>
          </p:txBody>
        </p:sp>
        <p:sp>
          <p:nvSpPr>
            <p:cNvPr id="458761" name="Rectangle 9"/>
            <p:cNvSpPr>
              <a:spLocks noChangeArrowheads="1"/>
            </p:cNvSpPr>
            <p:nvPr/>
          </p:nvSpPr>
          <p:spPr bwMode="auto">
            <a:xfrm>
              <a:off x="3998" y="1691"/>
              <a:ext cx="221" cy="32"/>
            </a:xfrm>
            <a:prstGeom prst="rect">
              <a:avLst/>
            </a:prstGeom>
            <a:gradFill rotWithShape="0">
              <a:gsLst>
                <a:gs pos="0">
                  <a:srgbClr val="004646">
                    <a:alpha val="39999"/>
                  </a:srgbClr>
                </a:gs>
                <a:gs pos="50000">
                  <a:srgbClr val="009999"/>
                </a:gs>
                <a:gs pos="100000">
                  <a:srgbClr val="004646">
                    <a:alpha val="39999"/>
                  </a:srgbClr>
                </a:gs>
              </a:gsLst>
              <a:lin ang="5400000" scaled="1"/>
            </a:gradFill>
            <a:ln w="9360">
              <a:solidFill>
                <a:srgbClr val="FFFFFF"/>
              </a:solidFill>
              <a:miter lim="800000"/>
              <a:headEnd/>
              <a:tailEnd/>
            </a:ln>
            <a:effectLst/>
          </p:spPr>
          <p:txBody>
            <a:bodyPr wrap="none" anchor="ctr"/>
            <a:lstStyle/>
            <a:p>
              <a:endParaRPr lang="en-US"/>
            </a:p>
          </p:txBody>
        </p:sp>
        <p:sp>
          <p:nvSpPr>
            <p:cNvPr id="458762" name="Rectangle 10"/>
            <p:cNvSpPr>
              <a:spLocks noChangeArrowheads="1"/>
            </p:cNvSpPr>
            <p:nvPr/>
          </p:nvSpPr>
          <p:spPr bwMode="auto">
            <a:xfrm>
              <a:off x="3998" y="1740"/>
              <a:ext cx="221" cy="32"/>
            </a:xfrm>
            <a:prstGeom prst="rect">
              <a:avLst/>
            </a:prstGeom>
            <a:gradFill rotWithShape="0">
              <a:gsLst>
                <a:gs pos="0">
                  <a:srgbClr val="004646">
                    <a:alpha val="39999"/>
                  </a:srgbClr>
                </a:gs>
                <a:gs pos="50000">
                  <a:srgbClr val="009999"/>
                </a:gs>
                <a:gs pos="100000">
                  <a:srgbClr val="004646">
                    <a:alpha val="39999"/>
                  </a:srgbClr>
                </a:gs>
              </a:gsLst>
              <a:lin ang="5400000" scaled="1"/>
            </a:gradFill>
            <a:ln w="9360">
              <a:solidFill>
                <a:srgbClr val="FFFFFF"/>
              </a:solidFill>
              <a:miter lim="800000"/>
              <a:headEnd/>
              <a:tailEnd/>
            </a:ln>
            <a:effectLst/>
          </p:spPr>
          <p:txBody>
            <a:bodyPr wrap="none" anchor="ctr"/>
            <a:lstStyle/>
            <a:p>
              <a:endParaRPr lang="en-US"/>
            </a:p>
          </p:txBody>
        </p:sp>
        <p:sp>
          <p:nvSpPr>
            <p:cNvPr id="458763" name="Rectangle 11"/>
            <p:cNvSpPr>
              <a:spLocks noChangeArrowheads="1"/>
            </p:cNvSpPr>
            <p:nvPr/>
          </p:nvSpPr>
          <p:spPr bwMode="auto">
            <a:xfrm>
              <a:off x="3998" y="1789"/>
              <a:ext cx="221" cy="32"/>
            </a:xfrm>
            <a:prstGeom prst="rect">
              <a:avLst/>
            </a:prstGeom>
            <a:gradFill rotWithShape="0">
              <a:gsLst>
                <a:gs pos="0">
                  <a:srgbClr val="004646">
                    <a:alpha val="39999"/>
                  </a:srgbClr>
                </a:gs>
                <a:gs pos="50000">
                  <a:srgbClr val="009999"/>
                </a:gs>
                <a:gs pos="100000">
                  <a:srgbClr val="004646">
                    <a:alpha val="39999"/>
                  </a:srgbClr>
                </a:gs>
              </a:gsLst>
              <a:lin ang="5400000" scaled="1"/>
            </a:gradFill>
            <a:ln w="9360">
              <a:solidFill>
                <a:srgbClr val="FFFFFF"/>
              </a:solidFill>
              <a:miter lim="800000"/>
              <a:headEnd/>
              <a:tailEnd/>
            </a:ln>
            <a:effectLst/>
          </p:spPr>
          <p:txBody>
            <a:bodyPr wrap="none" anchor="ctr"/>
            <a:lstStyle/>
            <a:p>
              <a:endParaRPr lang="en-US"/>
            </a:p>
          </p:txBody>
        </p:sp>
      </p:grpSp>
      <p:sp>
        <p:nvSpPr>
          <p:cNvPr id="458765" name="Rectangle 13"/>
          <p:cNvSpPr>
            <a:spLocks noChangeArrowheads="1"/>
          </p:cNvSpPr>
          <p:nvPr/>
        </p:nvSpPr>
        <p:spPr bwMode="auto">
          <a:xfrm>
            <a:off x="5435600" y="2203450"/>
            <a:ext cx="820738" cy="423863"/>
          </a:xfrm>
          <a:prstGeom prst="rect">
            <a:avLst/>
          </a:prstGeom>
          <a:noFill/>
          <a:ln w="9360">
            <a:solidFill>
              <a:srgbClr val="FFFFFF"/>
            </a:solidFill>
            <a:prstDash val="dashDot"/>
            <a:miter lim="800000"/>
            <a:headEnd/>
            <a:tailEnd/>
          </a:ln>
          <a:effectLst/>
        </p:spPr>
        <p:txBody>
          <a:bodyPr wrap="none" anchor="ctr"/>
          <a:lstStyle/>
          <a:p>
            <a:endParaRPr lang="en-US"/>
          </a:p>
        </p:txBody>
      </p:sp>
      <p:sp>
        <p:nvSpPr>
          <p:cNvPr id="458766" name="Line 14"/>
          <p:cNvSpPr>
            <a:spLocks noChangeShapeType="1"/>
          </p:cNvSpPr>
          <p:nvPr/>
        </p:nvSpPr>
        <p:spPr bwMode="auto">
          <a:xfrm>
            <a:off x="5905500" y="3468688"/>
            <a:ext cx="1228725" cy="1587"/>
          </a:xfrm>
          <a:prstGeom prst="line">
            <a:avLst/>
          </a:prstGeom>
          <a:noFill/>
          <a:ln w="9360">
            <a:solidFill>
              <a:srgbClr val="FFFFFF"/>
            </a:solidFill>
            <a:miter lim="800000"/>
            <a:headEnd/>
            <a:tailEnd/>
          </a:ln>
          <a:effectLst/>
        </p:spPr>
        <p:txBody>
          <a:bodyPr/>
          <a:lstStyle/>
          <a:p>
            <a:endParaRPr lang="en-US"/>
          </a:p>
        </p:txBody>
      </p:sp>
      <p:sp>
        <p:nvSpPr>
          <p:cNvPr id="458767" name="Line 15"/>
          <p:cNvSpPr>
            <a:spLocks noChangeShapeType="1"/>
          </p:cNvSpPr>
          <p:nvPr/>
        </p:nvSpPr>
        <p:spPr bwMode="auto">
          <a:xfrm>
            <a:off x="5905500" y="3271838"/>
            <a:ext cx="1228725" cy="1587"/>
          </a:xfrm>
          <a:prstGeom prst="line">
            <a:avLst/>
          </a:prstGeom>
          <a:noFill/>
          <a:ln w="9360">
            <a:solidFill>
              <a:srgbClr val="FFFFFF"/>
            </a:solidFill>
            <a:miter lim="800000"/>
            <a:headEnd/>
            <a:tailEnd/>
          </a:ln>
          <a:effectLst/>
        </p:spPr>
        <p:txBody>
          <a:bodyPr/>
          <a:lstStyle/>
          <a:p>
            <a:endParaRPr lang="en-US"/>
          </a:p>
        </p:txBody>
      </p:sp>
      <p:sp>
        <p:nvSpPr>
          <p:cNvPr id="458768" name="AutoShape 16"/>
          <p:cNvSpPr>
            <a:spLocks noChangeArrowheads="1"/>
          </p:cNvSpPr>
          <p:nvPr/>
        </p:nvSpPr>
        <p:spPr bwMode="auto">
          <a:xfrm>
            <a:off x="6545263" y="3313113"/>
            <a:ext cx="58737" cy="103187"/>
          </a:xfrm>
          <a:prstGeom prst="triangle">
            <a:avLst>
              <a:gd name="adj" fmla="val 50000"/>
            </a:avLst>
          </a:prstGeom>
          <a:solidFill>
            <a:srgbClr val="009999"/>
          </a:solidFill>
          <a:ln w="9360">
            <a:solidFill>
              <a:srgbClr val="FFFFFF"/>
            </a:solidFill>
            <a:miter lim="800000"/>
            <a:headEnd/>
            <a:tailEnd/>
          </a:ln>
          <a:effectLst/>
        </p:spPr>
        <p:txBody>
          <a:bodyPr wrap="none" anchor="ctr"/>
          <a:lstStyle/>
          <a:p>
            <a:endParaRPr lang="en-US"/>
          </a:p>
        </p:txBody>
      </p:sp>
      <p:sp>
        <p:nvSpPr>
          <p:cNvPr id="458769" name="AutoShape 17"/>
          <p:cNvSpPr>
            <a:spLocks noChangeArrowheads="1"/>
          </p:cNvSpPr>
          <p:nvPr/>
        </p:nvSpPr>
        <p:spPr bwMode="auto">
          <a:xfrm>
            <a:off x="6545263" y="3675063"/>
            <a:ext cx="58737" cy="103187"/>
          </a:xfrm>
          <a:prstGeom prst="triangle">
            <a:avLst>
              <a:gd name="adj" fmla="val 50000"/>
            </a:avLst>
          </a:prstGeom>
          <a:solidFill>
            <a:srgbClr val="009999"/>
          </a:solidFill>
          <a:ln w="9360">
            <a:solidFill>
              <a:srgbClr val="FFFFFF"/>
            </a:solidFill>
            <a:miter lim="800000"/>
            <a:headEnd/>
            <a:tailEnd/>
          </a:ln>
          <a:effectLst/>
        </p:spPr>
        <p:txBody>
          <a:bodyPr wrap="none" anchor="ctr"/>
          <a:lstStyle/>
          <a:p>
            <a:endParaRPr lang="en-US"/>
          </a:p>
        </p:txBody>
      </p:sp>
      <p:sp>
        <p:nvSpPr>
          <p:cNvPr id="458788" name="Line 36"/>
          <p:cNvSpPr>
            <a:spLocks noChangeShapeType="1"/>
          </p:cNvSpPr>
          <p:nvPr/>
        </p:nvSpPr>
        <p:spPr bwMode="auto">
          <a:xfrm flipV="1">
            <a:off x="6572250" y="3490913"/>
            <a:ext cx="1588" cy="160337"/>
          </a:xfrm>
          <a:prstGeom prst="line">
            <a:avLst/>
          </a:prstGeom>
          <a:noFill/>
          <a:ln w="9360">
            <a:solidFill>
              <a:srgbClr val="FFFFFF"/>
            </a:solidFill>
            <a:miter lim="800000"/>
            <a:headEnd/>
            <a:tailEnd type="triangle" w="med" len="med"/>
          </a:ln>
          <a:effectLst/>
        </p:spPr>
        <p:txBody>
          <a:bodyPr/>
          <a:lstStyle/>
          <a:p>
            <a:endParaRPr lang="en-US"/>
          </a:p>
        </p:txBody>
      </p:sp>
      <p:sp>
        <p:nvSpPr>
          <p:cNvPr id="458789" name="Line 37"/>
          <p:cNvSpPr>
            <a:spLocks noChangeShapeType="1"/>
          </p:cNvSpPr>
          <p:nvPr/>
        </p:nvSpPr>
        <p:spPr bwMode="auto">
          <a:xfrm>
            <a:off x="6581775" y="3106738"/>
            <a:ext cx="1588" cy="153987"/>
          </a:xfrm>
          <a:prstGeom prst="line">
            <a:avLst/>
          </a:prstGeom>
          <a:noFill/>
          <a:ln w="9360">
            <a:solidFill>
              <a:srgbClr val="FFFFFF"/>
            </a:solidFill>
            <a:miter lim="800000"/>
            <a:headEnd/>
            <a:tailEnd type="triangle" w="med" len="med"/>
          </a:ln>
          <a:effectLst/>
        </p:spPr>
        <p:txBody>
          <a:bodyPr/>
          <a:lstStyle/>
          <a:p>
            <a:endParaRPr lang="en-US"/>
          </a:p>
        </p:txBody>
      </p:sp>
      <p:grpSp>
        <p:nvGrpSpPr>
          <p:cNvPr id="4" name="Group 38"/>
          <p:cNvGrpSpPr>
            <a:grpSpLocks/>
          </p:cNvGrpSpPr>
          <p:nvPr/>
        </p:nvGrpSpPr>
        <p:grpSpPr bwMode="auto">
          <a:xfrm>
            <a:off x="7192963" y="2771775"/>
            <a:ext cx="879475" cy="204788"/>
            <a:chOff x="4459" y="1686"/>
            <a:chExt cx="554" cy="129"/>
          </a:xfrm>
        </p:grpSpPr>
        <p:sp>
          <p:nvSpPr>
            <p:cNvPr id="458791" name="Rectangle 39"/>
            <p:cNvSpPr>
              <a:spLocks noChangeArrowheads="1"/>
            </p:cNvSpPr>
            <p:nvPr/>
          </p:nvSpPr>
          <p:spPr bwMode="auto">
            <a:xfrm flipH="1">
              <a:off x="4606" y="1735"/>
              <a:ext cx="184" cy="33"/>
            </a:xfrm>
            <a:prstGeom prst="rect">
              <a:avLst/>
            </a:prstGeom>
            <a:gradFill rotWithShape="0">
              <a:gsLst>
                <a:gs pos="0">
                  <a:srgbClr val="000000"/>
                </a:gs>
                <a:gs pos="50000">
                  <a:srgbClr val="FF3300"/>
                </a:gs>
                <a:gs pos="100000">
                  <a:srgbClr val="000000"/>
                </a:gs>
              </a:gsLst>
              <a:lin ang="5400000" scaled="1"/>
            </a:gradFill>
            <a:ln w="9360">
              <a:solidFill>
                <a:srgbClr val="FFFFFF"/>
              </a:solidFill>
              <a:miter lim="800000"/>
              <a:headEnd/>
              <a:tailEnd/>
            </a:ln>
            <a:effectLst/>
          </p:spPr>
          <p:txBody>
            <a:bodyPr wrap="none" anchor="ctr"/>
            <a:lstStyle/>
            <a:p>
              <a:endParaRPr lang="en-US"/>
            </a:p>
          </p:txBody>
        </p:sp>
        <p:sp>
          <p:nvSpPr>
            <p:cNvPr id="458792" name="Rectangle 40"/>
            <p:cNvSpPr>
              <a:spLocks noChangeArrowheads="1"/>
            </p:cNvSpPr>
            <p:nvPr/>
          </p:nvSpPr>
          <p:spPr bwMode="auto">
            <a:xfrm flipH="1">
              <a:off x="4459" y="1686"/>
              <a:ext cx="221" cy="32"/>
            </a:xfrm>
            <a:prstGeom prst="rect">
              <a:avLst/>
            </a:prstGeom>
            <a:gradFill rotWithShape="0">
              <a:gsLst>
                <a:gs pos="0">
                  <a:srgbClr val="004646">
                    <a:alpha val="39999"/>
                  </a:srgbClr>
                </a:gs>
                <a:gs pos="50000">
                  <a:srgbClr val="009999"/>
                </a:gs>
                <a:gs pos="100000">
                  <a:srgbClr val="004646">
                    <a:alpha val="39999"/>
                  </a:srgbClr>
                </a:gs>
              </a:gsLst>
              <a:lin ang="5400000" scaled="1"/>
            </a:gradFill>
            <a:ln w="9360">
              <a:solidFill>
                <a:srgbClr val="FFFFFF"/>
              </a:solidFill>
              <a:miter lim="800000"/>
              <a:headEnd/>
              <a:tailEnd/>
            </a:ln>
            <a:effectLst/>
          </p:spPr>
          <p:txBody>
            <a:bodyPr wrap="none" anchor="ctr"/>
            <a:lstStyle/>
            <a:p>
              <a:endParaRPr lang="en-US"/>
            </a:p>
          </p:txBody>
        </p:sp>
        <p:sp>
          <p:nvSpPr>
            <p:cNvPr id="458793" name="Rectangle 41"/>
            <p:cNvSpPr>
              <a:spLocks noChangeArrowheads="1"/>
            </p:cNvSpPr>
            <p:nvPr/>
          </p:nvSpPr>
          <p:spPr bwMode="auto">
            <a:xfrm flipH="1">
              <a:off x="4459" y="1735"/>
              <a:ext cx="221" cy="33"/>
            </a:xfrm>
            <a:prstGeom prst="rect">
              <a:avLst/>
            </a:prstGeom>
            <a:gradFill rotWithShape="0">
              <a:gsLst>
                <a:gs pos="0">
                  <a:srgbClr val="004646">
                    <a:alpha val="39999"/>
                  </a:srgbClr>
                </a:gs>
                <a:gs pos="50000">
                  <a:srgbClr val="009999"/>
                </a:gs>
                <a:gs pos="100000">
                  <a:srgbClr val="004646">
                    <a:alpha val="39999"/>
                  </a:srgbClr>
                </a:gs>
              </a:gsLst>
              <a:lin ang="5400000" scaled="1"/>
            </a:gradFill>
            <a:ln w="9360">
              <a:solidFill>
                <a:srgbClr val="FFFFFF"/>
              </a:solidFill>
              <a:miter lim="800000"/>
              <a:headEnd/>
              <a:tailEnd/>
            </a:ln>
            <a:effectLst/>
          </p:spPr>
          <p:txBody>
            <a:bodyPr wrap="none" anchor="ctr"/>
            <a:lstStyle/>
            <a:p>
              <a:endParaRPr lang="en-US"/>
            </a:p>
          </p:txBody>
        </p:sp>
        <p:sp>
          <p:nvSpPr>
            <p:cNvPr id="458794" name="Rectangle 42"/>
            <p:cNvSpPr>
              <a:spLocks noChangeArrowheads="1"/>
            </p:cNvSpPr>
            <p:nvPr/>
          </p:nvSpPr>
          <p:spPr bwMode="auto">
            <a:xfrm flipH="1">
              <a:off x="4459" y="1784"/>
              <a:ext cx="221" cy="32"/>
            </a:xfrm>
            <a:prstGeom prst="rect">
              <a:avLst/>
            </a:prstGeom>
            <a:gradFill rotWithShape="0">
              <a:gsLst>
                <a:gs pos="0">
                  <a:srgbClr val="004646">
                    <a:alpha val="39999"/>
                  </a:srgbClr>
                </a:gs>
                <a:gs pos="50000">
                  <a:srgbClr val="009999"/>
                </a:gs>
                <a:gs pos="100000">
                  <a:srgbClr val="004646">
                    <a:alpha val="39999"/>
                  </a:srgbClr>
                </a:gs>
              </a:gsLst>
              <a:lin ang="5400000" scaled="1"/>
            </a:gradFill>
            <a:ln w="9360">
              <a:solidFill>
                <a:srgbClr val="FFFFFF"/>
              </a:solidFill>
              <a:miter lim="800000"/>
              <a:headEnd/>
              <a:tailEnd/>
            </a:ln>
            <a:effectLst/>
          </p:spPr>
          <p:txBody>
            <a:bodyPr wrap="none" anchor="ctr"/>
            <a:lstStyle/>
            <a:p>
              <a:endParaRPr lang="en-US"/>
            </a:p>
          </p:txBody>
        </p:sp>
        <p:sp>
          <p:nvSpPr>
            <p:cNvPr id="458795" name="Line 43"/>
            <p:cNvSpPr>
              <a:spLocks noChangeShapeType="1"/>
            </p:cNvSpPr>
            <p:nvPr/>
          </p:nvSpPr>
          <p:spPr bwMode="auto">
            <a:xfrm flipH="1">
              <a:off x="4806" y="1756"/>
              <a:ext cx="209" cy="1"/>
            </a:xfrm>
            <a:prstGeom prst="line">
              <a:avLst/>
            </a:prstGeom>
            <a:noFill/>
            <a:ln w="9360">
              <a:solidFill>
                <a:srgbClr val="FFFFFF"/>
              </a:solidFill>
              <a:miter lim="800000"/>
              <a:headEnd/>
              <a:tailEnd type="triangle" w="med" len="med"/>
            </a:ln>
            <a:effectLst/>
          </p:spPr>
          <p:txBody>
            <a:bodyPr/>
            <a:lstStyle/>
            <a:p>
              <a:endParaRPr lang="en-US"/>
            </a:p>
          </p:txBody>
        </p:sp>
      </p:grpSp>
      <p:grpSp>
        <p:nvGrpSpPr>
          <p:cNvPr id="5" name="Group 44"/>
          <p:cNvGrpSpPr>
            <a:grpSpLocks/>
          </p:cNvGrpSpPr>
          <p:nvPr/>
        </p:nvGrpSpPr>
        <p:grpSpPr bwMode="auto">
          <a:xfrm>
            <a:off x="5276850" y="2789238"/>
            <a:ext cx="814388" cy="203200"/>
            <a:chOff x="3252" y="1697"/>
            <a:chExt cx="513" cy="128"/>
          </a:xfrm>
        </p:grpSpPr>
        <p:sp>
          <p:nvSpPr>
            <p:cNvPr id="458797" name="Rectangle 45"/>
            <p:cNvSpPr>
              <a:spLocks noChangeArrowheads="1"/>
            </p:cNvSpPr>
            <p:nvPr/>
          </p:nvSpPr>
          <p:spPr bwMode="auto">
            <a:xfrm>
              <a:off x="3433" y="1749"/>
              <a:ext cx="185" cy="32"/>
            </a:xfrm>
            <a:prstGeom prst="rect">
              <a:avLst/>
            </a:prstGeom>
            <a:gradFill rotWithShape="0">
              <a:gsLst>
                <a:gs pos="0">
                  <a:srgbClr val="000000"/>
                </a:gs>
                <a:gs pos="50000">
                  <a:srgbClr val="FF3300"/>
                </a:gs>
                <a:gs pos="100000">
                  <a:srgbClr val="000000"/>
                </a:gs>
              </a:gsLst>
              <a:lin ang="5400000" scaled="1"/>
            </a:gradFill>
            <a:ln w="9360">
              <a:solidFill>
                <a:srgbClr val="FFFFFF"/>
              </a:solidFill>
              <a:miter lim="800000"/>
              <a:headEnd/>
              <a:tailEnd/>
            </a:ln>
            <a:effectLst/>
          </p:spPr>
          <p:txBody>
            <a:bodyPr wrap="none" anchor="ctr"/>
            <a:lstStyle/>
            <a:p>
              <a:endParaRPr lang="en-US"/>
            </a:p>
          </p:txBody>
        </p:sp>
        <p:sp>
          <p:nvSpPr>
            <p:cNvPr id="458798" name="Rectangle 46"/>
            <p:cNvSpPr>
              <a:spLocks noChangeArrowheads="1"/>
            </p:cNvSpPr>
            <p:nvPr/>
          </p:nvSpPr>
          <p:spPr bwMode="auto">
            <a:xfrm>
              <a:off x="3544" y="1697"/>
              <a:ext cx="222" cy="32"/>
            </a:xfrm>
            <a:prstGeom prst="rect">
              <a:avLst/>
            </a:prstGeom>
            <a:gradFill rotWithShape="0">
              <a:gsLst>
                <a:gs pos="0">
                  <a:srgbClr val="004646">
                    <a:alpha val="39999"/>
                  </a:srgbClr>
                </a:gs>
                <a:gs pos="50000">
                  <a:srgbClr val="009999"/>
                </a:gs>
                <a:gs pos="100000">
                  <a:srgbClr val="004646">
                    <a:alpha val="39999"/>
                  </a:srgbClr>
                </a:gs>
              </a:gsLst>
              <a:lin ang="5400000" scaled="1"/>
            </a:gradFill>
            <a:ln w="9360">
              <a:solidFill>
                <a:srgbClr val="FFFFFF"/>
              </a:solidFill>
              <a:miter lim="800000"/>
              <a:headEnd/>
              <a:tailEnd/>
            </a:ln>
            <a:effectLst/>
          </p:spPr>
          <p:txBody>
            <a:bodyPr wrap="none" anchor="ctr"/>
            <a:lstStyle/>
            <a:p>
              <a:endParaRPr lang="en-US"/>
            </a:p>
          </p:txBody>
        </p:sp>
        <p:sp>
          <p:nvSpPr>
            <p:cNvPr id="458799" name="Rectangle 47"/>
            <p:cNvSpPr>
              <a:spLocks noChangeArrowheads="1"/>
            </p:cNvSpPr>
            <p:nvPr/>
          </p:nvSpPr>
          <p:spPr bwMode="auto">
            <a:xfrm>
              <a:off x="3544" y="1745"/>
              <a:ext cx="222" cy="32"/>
            </a:xfrm>
            <a:prstGeom prst="rect">
              <a:avLst/>
            </a:prstGeom>
            <a:gradFill rotWithShape="0">
              <a:gsLst>
                <a:gs pos="0">
                  <a:srgbClr val="004646">
                    <a:alpha val="39999"/>
                  </a:srgbClr>
                </a:gs>
                <a:gs pos="50000">
                  <a:srgbClr val="009999"/>
                </a:gs>
                <a:gs pos="100000">
                  <a:srgbClr val="004646">
                    <a:alpha val="39999"/>
                  </a:srgbClr>
                </a:gs>
              </a:gsLst>
              <a:lin ang="5400000" scaled="1"/>
            </a:gradFill>
            <a:ln w="9360">
              <a:solidFill>
                <a:srgbClr val="FFFFFF"/>
              </a:solidFill>
              <a:miter lim="800000"/>
              <a:headEnd/>
              <a:tailEnd/>
            </a:ln>
            <a:effectLst/>
          </p:spPr>
          <p:txBody>
            <a:bodyPr wrap="none" anchor="ctr"/>
            <a:lstStyle/>
            <a:p>
              <a:endParaRPr lang="en-US"/>
            </a:p>
          </p:txBody>
        </p:sp>
        <p:sp>
          <p:nvSpPr>
            <p:cNvPr id="458800" name="Rectangle 48"/>
            <p:cNvSpPr>
              <a:spLocks noChangeArrowheads="1"/>
            </p:cNvSpPr>
            <p:nvPr/>
          </p:nvSpPr>
          <p:spPr bwMode="auto">
            <a:xfrm>
              <a:off x="3544" y="1794"/>
              <a:ext cx="222" cy="32"/>
            </a:xfrm>
            <a:prstGeom prst="rect">
              <a:avLst/>
            </a:prstGeom>
            <a:gradFill rotWithShape="0">
              <a:gsLst>
                <a:gs pos="0">
                  <a:srgbClr val="004646">
                    <a:alpha val="39999"/>
                  </a:srgbClr>
                </a:gs>
                <a:gs pos="50000">
                  <a:srgbClr val="009999"/>
                </a:gs>
                <a:gs pos="100000">
                  <a:srgbClr val="004646">
                    <a:alpha val="39999"/>
                  </a:srgbClr>
                </a:gs>
              </a:gsLst>
              <a:lin ang="5400000" scaled="1"/>
            </a:gradFill>
            <a:ln w="9360">
              <a:solidFill>
                <a:srgbClr val="FFFFFF"/>
              </a:solidFill>
              <a:miter lim="800000"/>
              <a:headEnd/>
              <a:tailEnd/>
            </a:ln>
            <a:effectLst/>
          </p:spPr>
          <p:txBody>
            <a:bodyPr wrap="none" anchor="ctr"/>
            <a:lstStyle/>
            <a:p>
              <a:endParaRPr lang="en-US"/>
            </a:p>
          </p:txBody>
        </p:sp>
        <p:sp>
          <p:nvSpPr>
            <p:cNvPr id="458801" name="Line 49"/>
            <p:cNvSpPr>
              <a:spLocks noChangeShapeType="1"/>
            </p:cNvSpPr>
            <p:nvPr/>
          </p:nvSpPr>
          <p:spPr bwMode="auto">
            <a:xfrm>
              <a:off x="3359" y="1767"/>
              <a:ext cx="1" cy="1"/>
            </a:xfrm>
            <a:prstGeom prst="line">
              <a:avLst/>
            </a:prstGeom>
            <a:noFill/>
            <a:ln w="9360">
              <a:solidFill>
                <a:srgbClr val="FFFFFF"/>
              </a:solidFill>
              <a:miter lim="800000"/>
              <a:headEnd/>
              <a:tailEnd type="triangle" w="med" len="med"/>
            </a:ln>
            <a:effectLst/>
          </p:spPr>
          <p:txBody>
            <a:bodyPr/>
            <a:lstStyle/>
            <a:p>
              <a:endParaRPr lang="en-US"/>
            </a:p>
          </p:txBody>
        </p:sp>
        <p:sp>
          <p:nvSpPr>
            <p:cNvPr id="458802" name="Line 50"/>
            <p:cNvSpPr>
              <a:spLocks noChangeShapeType="1"/>
            </p:cNvSpPr>
            <p:nvPr/>
          </p:nvSpPr>
          <p:spPr bwMode="auto">
            <a:xfrm>
              <a:off x="3252" y="1767"/>
              <a:ext cx="181" cy="1"/>
            </a:xfrm>
            <a:prstGeom prst="line">
              <a:avLst/>
            </a:prstGeom>
            <a:noFill/>
            <a:ln w="9360">
              <a:solidFill>
                <a:srgbClr val="FFFFFF"/>
              </a:solidFill>
              <a:miter lim="800000"/>
              <a:headEnd/>
              <a:tailEnd type="triangle" w="med" len="med"/>
            </a:ln>
            <a:effectLst/>
          </p:spPr>
          <p:txBody>
            <a:bodyPr/>
            <a:lstStyle/>
            <a:p>
              <a:endParaRPr lang="en-US"/>
            </a:p>
          </p:txBody>
        </p:sp>
      </p:grpSp>
      <p:sp>
        <p:nvSpPr>
          <p:cNvPr id="458803" name="Text Box 51"/>
          <p:cNvSpPr txBox="1">
            <a:spLocks noChangeArrowheads="1"/>
          </p:cNvSpPr>
          <p:nvPr/>
        </p:nvSpPr>
        <p:spPr bwMode="auto">
          <a:xfrm>
            <a:off x="5503863" y="2463800"/>
            <a:ext cx="720725" cy="398463"/>
          </a:xfrm>
          <a:prstGeom prst="rect">
            <a:avLst/>
          </a:prstGeom>
          <a:noFill/>
          <a:ln w="9525">
            <a:noFill/>
            <a:round/>
            <a:headEnd/>
            <a:tailEnd/>
          </a:ln>
          <a:effectLst/>
        </p:spPr>
        <p:txBody>
          <a:bodyPr lIns="90000" tIns="46800" rIns="90000" bIns="46800">
            <a:spAutoFit/>
          </a:bodyPr>
          <a:lstStyle/>
          <a:p>
            <a:pPr defTabSz="457200">
              <a:spcBef>
                <a:spcPts val="625"/>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cs typeface="Arial" charset="0"/>
              </a:rPr>
              <a:t>Insert below</a:t>
            </a:r>
          </a:p>
        </p:txBody>
      </p:sp>
      <p:sp>
        <p:nvSpPr>
          <p:cNvPr id="458804" name="Text Box 52"/>
          <p:cNvSpPr txBox="1">
            <a:spLocks noChangeArrowheads="1"/>
          </p:cNvSpPr>
          <p:nvPr/>
        </p:nvSpPr>
        <p:spPr bwMode="auto">
          <a:xfrm>
            <a:off x="355600" y="127000"/>
            <a:ext cx="8434388" cy="1079500"/>
          </a:xfrm>
          <a:prstGeom prst="rect">
            <a:avLst/>
          </a:prstGeom>
          <a:noFill/>
          <a:ln w="9525">
            <a:noFill/>
            <a:round/>
            <a:headEnd/>
            <a:tailEnd/>
          </a:ln>
          <a:effectLst/>
        </p:spPr>
        <p:txBody>
          <a:bodyPr lIns="90000" tIns="46800" rIns="90000" bIns="46800">
            <a:spAutoFit/>
          </a:bodyPr>
          <a:lstStyle/>
          <a:p>
            <a:pPr algn="ctr" defTabSz="457200">
              <a:lnSpc>
                <a:spcPct val="90000"/>
              </a:lnSpc>
              <a:spcBef>
                <a:spcPts val="10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a:cs typeface="Arial" charset="0"/>
              </a:rPr>
              <a:t>CNT-CNT Interaction, CNT Oscillator, Pullout Test</a:t>
            </a:r>
          </a:p>
        </p:txBody>
      </p:sp>
      <p:sp>
        <p:nvSpPr>
          <p:cNvPr id="458806" name="Text Box 54"/>
          <p:cNvSpPr txBox="1">
            <a:spLocks noChangeArrowheads="1"/>
          </p:cNvSpPr>
          <p:nvPr/>
        </p:nvSpPr>
        <p:spPr bwMode="auto">
          <a:xfrm>
            <a:off x="601614" y="5492262"/>
            <a:ext cx="2533650" cy="304800"/>
          </a:xfrm>
          <a:prstGeom prst="rect">
            <a:avLst/>
          </a:prstGeom>
          <a:noFill/>
          <a:ln w="19050">
            <a:noFill/>
            <a:miter lim="800000"/>
            <a:headEnd/>
            <a:tailEnd/>
          </a:ln>
          <a:effectLst/>
        </p:spPr>
        <p:txBody>
          <a:bodyPr lIns="90000" tIns="46800" rIns="90000" bIns="46800">
            <a:spAutoFit/>
          </a:bodyPr>
          <a:lstStyle/>
          <a:p>
            <a:pPr algn="ctr" defTabSz="457200">
              <a:buClr>
                <a:srgbClr val="0068AE"/>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cs typeface="Arial" charset="0"/>
              </a:rPr>
              <a:t>van </a:t>
            </a:r>
            <a:r>
              <a:rPr lang="en-GB" sz="1400" b="1" dirty="0" err="1">
                <a:cs typeface="Arial" charset="0"/>
              </a:rPr>
              <a:t>der</a:t>
            </a:r>
            <a:r>
              <a:rPr lang="en-GB" sz="1400" b="1" dirty="0">
                <a:cs typeface="Arial" charset="0"/>
              </a:rPr>
              <a:t> Waals force</a:t>
            </a:r>
          </a:p>
        </p:txBody>
      </p:sp>
      <p:sp>
        <p:nvSpPr>
          <p:cNvPr id="458807" name="Text Box 55"/>
          <p:cNvSpPr txBox="1">
            <a:spLocks noChangeArrowheads="1"/>
          </p:cNvSpPr>
          <p:nvPr/>
        </p:nvSpPr>
        <p:spPr bwMode="auto">
          <a:xfrm>
            <a:off x="292100" y="1321868"/>
            <a:ext cx="3052763" cy="619125"/>
          </a:xfrm>
          <a:prstGeom prst="rect">
            <a:avLst/>
          </a:prstGeom>
          <a:noFill/>
          <a:ln w="9525">
            <a:noFill/>
            <a:round/>
            <a:headEnd/>
            <a:tailEnd/>
          </a:ln>
          <a:effectLst/>
        </p:spPr>
        <p:txBody>
          <a:bodyPr lIns="90000" tIns="46800" rIns="90000" bIns="46800">
            <a:spAutoFit/>
          </a:bodyPr>
          <a:lstStyle/>
          <a:p>
            <a:pPr algn="ctr" defTabSz="457200">
              <a:lnSpc>
                <a:spcPct val="70000"/>
              </a:lnSpc>
              <a:spcBef>
                <a:spcPts val="1125"/>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cs typeface="Arial" charset="0"/>
              </a:rPr>
              <a:t>Test New </a:t>
            </a:r>
            <a:r>
              <a:rPr lang="en-GB" b="1" dirty="0" err="1">
                <a:cs typeface="Arial" charset="0"/>
              </a:rPr>
              <a:t>Fiber</a:t>
            </a:r>
            <a:r>
              <a:rPr lang="en-GB" b="1" dirty="0">
                <a:cs typeface="Arial" charset="0"/>
              </a:rPr>
              <a:t> Design</a:t>
            </a:r>
          </a:p>
          <a:p>
            <a:pPr algn="ctr" defTabSz="457200">
              <a:lnSpc>
                <a:spcPct val="70000"/>
              </a:lnSpc>
              <a:spcBef>
                <a:spcPts val="1125"/>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cs typeface="Arial" charset="0"/>
              </a:rPr>
              <a:t>PULLOUT TEST</a:t>
            </a:r>
          </a:p>
        </p:txBody>
      </p:sp>
      <p:pic>
        <p:nvPicPr>
          <p:cNvPr id="55" name="HCP_002.avi">
            <a:hlinkClick r:id="" action="ppaction://media"/>
          </p:cNvPr>
          <p:cNvPicPr/>
          <p:nvPr>
            <a:videoFile r:link="rId1"/>
          </p:nvPr>
        </p:nvPicPr>
        <p:blipFill>
          <a:blip r:embed="rId6"/>
          <a:stretch>
            <a:fillRect/>
          </a:stretch>
        </p:blipFill>
        <p:spPr>
          <a:xfrm>
            <a:off x="82830" y="2001826"/>
            <a:ext cx="3763902" cy="3368606"/>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66"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5"/>
                </p:tgtEl>
              </p:cMediaNode>
            </p:video>
            <p:seq concurrent="1" nextAc="seek">
              <p:cTn id="8" restart="whenNotActive" fill="hold" evtFilter="cancelBubble" nodeType="interactiveSeq">
                <p:stCondLst>
                  <p:cond evt="onClick" delay="0">
                    <p:tgtEl>
                      <p:spTgt spid="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5"/>
                                        </p:tgtEl>
                                      </p:cBhvr>
                                    </p:cmd>
                                  </p:childTnLst>
                                </p:cTn>
                              </p:par>
                            </p:childTnLst>
                          </p:cTn>
                        </p:par>
                      </p:childTnLst>
                    </p:cTn>
                  </p:par>
                </p:childTnLst>
              </p:cTn>
              <p:nextCondLst>
                <p:cond evt="onClick" delay="0">
                  <p:tgtEl>
                    <p:spTgt spid="55"/>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Number Placeholder 4"/>
          <p:cNvSpPr>
            <a:spLocks noGrp="1"/>
          </p:cNvSpPr>
          <p:nvPr>
            <p:ph type="sldNum" sz="quarter" idx="10"/>
          </p:nvPr>
        </p:nvSpPr>
        <p:spPr>
          <a:noFill/>
        </p:spPr>
        <p:txBody>
          <a:bodyPr/>
          <a:lstStyle/>
          <a:p>
            <a:fld id="{9BF61204-5402-47AF-9F13-7A599186AC94}" type="slidenum">
              <a:rPr lang="en-US" smtClean="0"/>
              <a:pPr/>
              <a:t>9</a:t>
            </a:fld>
            <a:endParaRPr lang="en-US" smtClean="0"/>
          </a:p>
        </p:txBody>
      </p:sp>
      <p:pic>
        <p:nvPicPr>
          <p:cNvPr id="449538" name="Picture 2"/>
          <p:cNvPicPr>
            <a:picLocks noChangeAspect="1" noChangeArrowheads="1"/>
          </p:cNvPicPr>
          <p:nvPr/>
        </p:nvPicPr>
        <p:blipFill>
          <a:blip r:embed="rId3" cstate="print"/>
          <a:srcRect t="22749" b="17061"/>
          <a:stretch>
            <a:fillRect/>
          </a:stretch>
        </p:blipFill>
        <p:spPr bwMode="white">
          <a:xfrm>
            <a:off x="238125" y="1471613"/>
            <a:ext cx="2349500" cy="1071562"/>
          </a:xfrm>
          <a:prstGeom prst="rect">
            <a:avLst/>
          </a:prstGeom>
          <a:noFill/>
          <a:ln w="9525">
            <a:noFill/>
            <a:miter lim="800000"/>
            <a:headEnd/>
            <a:tailEnd/>
          </a:ln>
          <a:effectLst>
            <a:outerShdw dist="28398" dir="6993903" algn="ctr" rotWithShape="0">
              <a:schemeClr val="tx1"/>
            </a:outerShdw>
          </a:effectLst>
        </p:spPr>
      </p:pic>
      <p:sp>
        <p:nvSpPr>
          <p:cNvPr id="17412" name="Rectangle 3"/>
          <p:cNvSpPr>
            <a:spLocks noGrp="1" noChangeArrowheads="1"/>
          </p:cNvSpPr>
          <p:nvPr>
            <p:ph type="title"/>
          </p:nvPr>
        </p:nvSpPr>
        <p:spPr>
          <a:xfrm>
            <a:off x="0" y="228600"/>
            <a:ext cx="9144000" cy="1143000"/>
          </a:xfrm>
        </p:spPr>
        <p:txBody>
          <a:bodyPr/>
          <a:lstStyle/>
          <a:p>
            <a:pPr eaLnBrk="1" hangingPunct="1">
              <a:lnSpc>
                <a:spcPct val="90000"/>
              </a:lnSpc>
            </a:pPr>
            <a:r>
              <a:rPr lang="en-US" sz="3200" dirty="0" smtClean="0"/>
              <a:t>Effects of Overlap Length on van der Waals Forces Between Molecules</a:t>
            </a:r>
            <a:br>
              <a:rPr lang="en-US" sz="3200" dirty="0" smtClean="0"/>
            </a:br>
            <a:r>
              <a:rPr lang="en-US" sz="3200" u="sng" dirty="0" smtClean="0"/>
              <a:t>NO CRITICAL LENGTH</a:t>
            </a:r>
          </a:p>
        </p:txBody>
      </p:sp>
      <p:sp>
        <p:nvSpPr>
          <p:cNvPr id="17413" name="Rectangle 4"/>
          <p:cNvSpPr>
            <a:spLocks noGrp="1" noChangeArrowheads="1"/>
          </p:cNvSpPr>
          <p:nvPr>
            <p:ph type="body" sz="half" idx="2"/>
          </p:nvPr>
        </p:nvSpPr>
        <p:spPr>
          <a:xfrm>
            <a:off x="136525" y="2565400"/>
            <a:ext cx="4213225" cy="3781425"/>
          </a:xfrm>
          <a:noFill/>
        </p:spPr>
        <p:txBody>
          <a:bodyPr lIns="45720" rIns="45720"/>
          <a:lstStyle/>
          <a:p>
            <a:pPr eaLnBrk="1" hangingPunct="1">
              <a:lnSpc>
                <a:spcPct val="80000"/>
              </a:lnSpc>
            </a:pPr>
            <a:r>
              <a:rPr lang="en-US" sz="2000" smtClean="0"/>
              <a:t>For short overlap lengths, force is linear with length.</a:t>
            </a:r>
          </a:p>
          <a:p>
            <a:pPr eaLnBrk="1" hangingPunct="1">
              <a:lnSpc>
                <a:spcPct val="30000"/>
              </a:lnSpc>
            </a:pPr>
            <a:endParaRPr lang="en-US" sz="2000" smtClean="0"/>
          </a:p>
          <a:p>
            <a:pPr eaLnBrk="1" hangingPunct="1">
              <a:lnSpc>
                <a:spcPct val="80000"/>
              </a:lnSpc>
            </a:pPr>
            <a:r>
              <a:rPr lang="en-US" sz="2000" smtClean="0"/>
              <a:t>For large overlap lengths, molecular deformation results in “stick-slip” behavior that limits force.</a:t>
            </a:r>
          </a:p>
          <a:p>
            <a:pPr eaLnBrk="1" hangingPunct="1">
              <a:lnSpc>
                <a:spcPct val="30000"/>
              </a:lnSpc>
              <a:buFont typeface="Wingdings" pitchFamily="2" charset="2"/>
              <a:buNone/>
            </a:pPr>
            <a:endParaRPr lang="en-US" sz="2000" smtClean="0"/>
          </a:p>
          <a:p>
            <a:pPr eaLnBrk="1" hangingPunct="1">
              <a:lnSpc>
                <a:spcPct val="80000"/>
              </a:lnSpc>
            </a:pPr>
            <a:r>
              <a:rPr lang="en-US" sz="2000" smtClean="0"/>
              <a:t>There is no “critical length” for creep response.</a:t>
            </a:r>
          </a:p>
          <a:p>
            <a:pPr eaLnBrk="1" hangingPunct="1">
              <a:lnSpc>
                <a:spcPct val="30000"/>
              </a:lnSpc>
            </a:pPr>
            <a:endParaRPr lang="en-US" sz="2000" smtClean="0"/>
          </a:p>
          <a:p>
            <a:pPr eaLnBrk="1" hangingPunct="1">
              <a:lnSpc>
                <a:spcPct val="80000"/>
              </a:lnSpc>
            </a:pPr>
            <a:r>
              <a:rPr lang="en-US" sz="2000" smtClean="0"/>
              <a:t>Molecular dynamics analyses prevented us from going down a developmental dead end.</a:t>
            </a:r>
          </a:p>
        </p:txBody>
      </p:sp>
      <p:pic>
        <p:nvPicPr>
          <p:cNvPr id="449541" name="Picture 5"/>
          <p:cNvPicPr>
            <a:picLocks noChangeAspect="1" noChangeArrowheads="1"/>
          </p:cNvPicPr>
          <p:nvPr/>
        </p:nvPicPr>
        <p:blipFill>
          <a:blip r:embed="rId4" cstate="print"/>
          <a:srcRect b="2356"/>
          <a:stretch>
            <a:fillRect/>
          </a:stretch>
        </p:blipFill>
        <p:spPr bwMode="white">
          <a:xfrm>
            <a:off x="4333875" y="1744663"/>
            <a:ext cx="4572000" cy="3355975"/>
          </a:xfrm>
          <a:prstGeom prst="rect">
            <a:avLst/>
          </a:prstGeom>
          <a:noFill/>
          <a:ln w="9525">
            <a:noFill/>
            <a:miter lim="800000"/>
            <a:headEnd/>
            <a:tailEnd/>
          </a:ln>
          <a:effectLst>
            <a:outerShdw dist="35921" dir="2700000" algn="ctr" rotWithShape="0">
              <a:schemeClr val="tx1"/>
            </a:outerShdw>
          </a:effectLst>
        </p:spPr>
      </p:pic>
      <p:sp>
        <p:nvSpPr>
          <p:cNvPr id="17415" name="Text Box 6"/>
          <p:cNvSpPr txBox="1">
            <a:spLocks noChangeArrowheads="1"/>
          </p:cNvSpPr>
          <p:nvPr/>
        </p:nvSpPr>
        <p:spPr bwMode="auto">
          <a:xfrm>
            <a:off x="4419600" y="5238750"/>
            <a:ext cx="4419600" cy="581025"/>
          </a:xfrm>
          <a:prstGeom prst="rect">
            <a:avLst/>
          </a:prstGeom>
          <a:noFill/>
          <a:ln w="9525">
            <a:noFill/>
            <a:miter lim="800000"/>
            <a:headEnd/>
            <a:tailEnd/>
          </a:ln>
        </p:spPr>
        <p:txBody>
          <a:bodyPr>
            <a:spAutoFit/>
          </a:bodyPr>
          <a:lstStyle/>
          <a:p>
            <a:pPr algn="ctr">
              <a:spcBef>
                <a:spcPct val="50000"/>
              </a:spcBef>
            </a:pPr>
            <a:r>
              <a:rPr lang="en-US" sz="1600" b="1" i="1"/>
              <a:t>Peak pull-out force versus overlap length (rate effects neglected)</a:t>
            </a:r>
          </a:p>
        </p:txBody>
      </p:sp>
      <p:sp>
        <p:nvSpPr>
          <p:cNvPr id="17416" name="Text Box 7"/>
          <p:cNvSpPr txBox="1">
            <a:spLocks noChangeArrowheads="1"/>
          </p:cNvSpPr>
          <p:nvPr/>
        </p:nvSpPr>
        <p:spPr bwMode="auto">
          <a:xfrm>
            <a:off x="2438400" y="6096000"/>
            <a:ext cx="5181600" cy="304800"/>
          </a:xfrm>
          <a:prstGeom prst="rect">
            <a:avLst/>
          </a:prstGeom>
          <a:noFill/>
          <a:ln w="9525">
            <a:noFill/>
            <a:miter lim="800000"/>
            <a:headEnd/>
            <a:tailEnd/>
          </a:ln>
        </p:spPr>
        <p:txBody>
          <a:bodyPr>
            <a:spAutoFit/>
          </a:bodyPr>
          <a:lstStyle/>
          <a:p>
            <a:pPr algn="r">
              <a:spcBef>
                <a:spcPct val="50000"/>
              </a:spcBef>
            </a:pPr>
            <a:r>
              <a:rPr lang="en-US" sz="1400" b="1" i="1"/>
              <a:t>(Cornwell et al., July 2008)</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Elias Klein Lecture - Draft 4 - 9Oct09</Template>
  <TotalTime>2717</TotalTime>
  <Words>2907</Words>
  <Application>Microsoft Macintosh PowerPoint</Application>
  <PresentationFormat>On-screen Show (4:3)</PresentationFormat>
  <Paragraphs>273</Paragraphs>
  <Slides>27</Slides>
  <Notes>23</Notes>
  <HiddenSlides>0</HiddenSlides>
  <MMClips>4</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Custom Design</vt:lpstr>
      <vt:lpstr>Equation</vt:lpstr>
      <vt:lpstr>Designing Tough Carbon Nanotube Fibers  LAMMPS User’s Workshop  August 9–11, 2011  Sandia National Laboratories Albuquerque, NM</vt:lpstr>
      <vt:lpstr>Slide 2</vt:lpstr>
      <vt:lpstr>Advanced Materials Initiative - Research Team</vt:lpstr>
      <vt:lpstr>Overview</vt:lpstr>
      <vt:lpstr>Slide 5</vt:lpstr>
      <vt:lpstr>Slide 6</vt:lpstr>
      <vt:lpstr>Some ERDC Scientific Contributions from Molecular Dynamics Simulations</vt:lpstr>
      <vt:lpstr>Slide 8</vt:lpstr>
      <vt:lpstr>Effects of Overlap Length on van der Waals Forces Between Molecules NO CRITICAL LENGTH</vt:lpstr>
      <vt:lpstr>Slide 10</vt:lpstr>
      <vt:lpstr>Fiber Cross-link Design</vt:lpstr>
      <vt:lpstr>Slide 12</vt:lpstr>
      <vt:lpstr>Multimillion PSI, Scalable CNT Fiber Design (Cross-Linked Fibers)</vt:lpstr>
      <vt:lpstr>Slide 14</vt:lpstr>
      <vt:lpstr>Slide 15</vt:lpstr>
      <vt:lpstr>Time evolution of the stress and strain for two increments of increased strain </vt:lpstr>
      <vt:lpstr>Slide 17</vt:lpstr>
      <vt:lpstr>Figures shows the damaged section of the bundle (0.226) at the start of failure and after the stress stabilizes. </vt:lpstr>
      <vt:lpstr>Figures shows the damaged section of the bundle (0.281) at the start of failure and after the stress stabilizes. </vt:lpstr>
      <vt:lpstr>Slide 20</vt:lpstr>
      <vt:lpstr>Building the CNT Fiber Some ERDC Contributions - CNT Material Synthesis</vt:lpstr>
      <vt:lpstr> ERDC Advanced Material Initiative  Super Ceramic</vt:lpstr>
      <vt:lpstr>Super CNT/Graphene - Ceramic Composite</vt:lpstr>
      <vt:lpstr>Preliminary Simulations of Fracture in Nano-Crystalline 4H-SiC</vt:lpstr>
      <vt:lpstr>Slide 25</vt:lpstr>
      <vt:lpstr>Summary</vt:lpstr>
      <vt:lpstr>ACKNOWLEDGMENTS</vt:lpstr>
    </vt:vector>
  </TitlesOfParts>
  <Company>ERDC Vicksburg, 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 Computers and Super Molecules Leading to Super Materials </dc:title>
  <dc:creator>Charles R Welch</dc:creator>
  <cp:lastModifiedBy>CFC Cornwell</cp:lastModifiedBy>
  <cp:revision>175</cp:revision>
  <dcterms:created xsi:type="dcterms:W3CDTF">2011-08-25T13:15:22Z</dcterms:created>
  <dcterms:modified xsi:type="dcterms:W3CDTF">2011-08-25T13:18:20Z</dcterms:modified>
</cp:coreProperties>
</file>