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62" r:id="rId5"/>
    <p:sldId id="261" r:id="rId6"/>
    <p:sldId id="264" r:id="rId7"/>
    <p:sldId id="265" r:id="rId8"/>
    <p:sldId id="266" r:id="rId9"/>
    <p:sldId id="263" r:id="rId10"/>
    <p:sldId id="268" r:id="rId11"/>
    <p:sldId id="269" r:id="rId12"/>
    <p:sldId id="270" r:id="rId13"/>
    <p:sldId id="271" r:id="rId14"/>
    <p:sldId id="258" r:id="rId15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D30AA5"/>
    <a:srgbClr val="A2AB00"/>
    <a:srgbClr val="730000"/>
    <a:srgbClr val="043504"/>
    <a:srgbClr val="0099CC"/>
    <a:srgbClr val="423174"/>
    <a:srgbClr val="00279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30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3413"/>
            <a:ext cx="5100637" cy="420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6" tIns="46912" rIns="92206" bIns="46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F1234A-1ACD-4346-943D-C737FE8DC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C200-3009-4008-85FC-A99C1883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09E81-4E17-43D5-B947-EDF4ACE20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BCF66D-8499-4BFA-A5BA-8DC006A64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24 pt</a:t>
            </a:r>
          </a:p>
          <a:p>
            <a:pPr lvl="1"/>
            <a:r>
              <a:rPr lang="en-US" smtClean="0"/>
              <a:t>Second level 22 pt</a:t>
            </a:r>
          </a:p>
          <a:p>
            <a:pPr lvl="2"/>
            <a:r>
              <a:rPr lang="en-US" smtClean="0"/>
              <a:t>Third level 20 pt</a:t>
            </a:r>
          </a:p>
          <a:p>
            <a:pPr lvl="3"/>
            <a:r>
              <a:rPr lang="en-US" smtClean="0"/>
              <a:t>Fourth level 18pt</a:t>
            </a:r>
          </a:p>
          <a:p>
            <a:pPr lvl="4"/>
            <a:r>
              <a:rPr lang="en-US" smtClean="0"/>
              <a:t>Fifth level 18pt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2286000" cy="130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03275" y="1447800"/>
            <a:ext cx="7616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06" charset="0"/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- 28 Point Helvetica Bold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248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-106" charset="0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fld id="{ABA85660-E569-4603-8520-F30CEC104E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pitchFamily="-106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000000"/>
          </a:solidFill>
          <a:latin typeface="+mn-lt"/>
          <a:ea typeface="ＭＳ Ｐゴシック" pitchFamily="-106" charset="-128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  <a:ea typeface="ＭＳ Ｐゴシック" pitchFamily="-106" charset="-128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000000"/>
          </a:solidFill>
          <a:latin typeface="+mn-lt"/>
          <a:ea typeface="ＭＳ Ｐゴシック" pitchFamily="-106" charset="-128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pitchFamily="-106" charset="-128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pitchFamily="-106" charset="-128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pitchFamily="-106" charset="-128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pitchFamily="-106" charset="-128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lmhale\Documents\4X0_nomove2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lmhale\Documents\oxgrow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.bin"/><Relationship Id="rId2" Type="http://schemas.openxmlformats.org/officeDocument/2006/relationships/video" Target="file:///C:\Users\lmhale\Documents\4XF_nomove2.wm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66800"/>
            <a:ext cx="9144000" cy="838200"/>
          </a:xfrm>
          <a:noFill/>
        </p:spPr>
        <p:txBody>
          <a:bodyPr/>
          <a:lstStyle/>
          <a:p>
            <a:r>
              <a:rPr lang="en-US" sz="3200" dirty="0" smtClean="0"/>
              <a:t>Dislocation-Interface Interactions in Silicon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3200400"/>
          </a:xfrm>
        </p:spPr>
        <p:txBody>
          <a:bodyPr/>
          <a:lstStyle/>
          <a:p>
            <a:pPr marL="342900" indent="-171450"/>
            <a:endParaRPr lang="en-US" sz="2000" dirty="0" smtClean="0"/>
          </a:p>
          <a:p>
            <a:pPr marL="342900" indent="-171450"/>
            <a:r>
              <a:rPr lang="en-US" sz="2000" dirty="0" smtClean="0"/>
              <a:t>August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2011 3PM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171450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171450">
              <a:lnSpc>
                <a:spcPts val="2000"/>
              </a:lnSpc>
            </a:pPr>
            <a:r>
              <a:rPr lang="en-US" sz="2000" dirty="0" smtClean="0"/>
              <a:t>Lucas Hale</a:t>
            </a:r>
          </a:p>
          <a:p>
            <a:pPr marL="342900" indent="-171450">
              <a:lnSpc>
                <a:spcPts val="2000"/>
              </a:lnSpc>
            </a:pPr>
            <a:r>
              <a:rPr lang="en-US" sz="2000" dirty="0" smtClean="0"/>
              <a:t>Post Doc </a:t>
            </a:r>
          </a:p>
          <a:p>
            <a:pPr marL="342900" indent="-171450">
              <a:lnSpc>
                <a:spcPts val="2000"/>
              </a:lnSpc>
            </a:pPr>
            <a:r>
              <a:rPr lang="en-US" sz="2000" dirty="0" smtClean="0"/>
              <a:t>Sandia National Laboratories, CA</a:t>
            </a:r>
          </a:p>
          <a:p>
            <a:pPr marL="342900" indent="-171450">
              <a:lnSpc>
                <a:spcPts val="2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Jonathan Zimmerman, </a:t>
            </a:r>
            <a:r>
              <a:rPr lang="en-US" sz="1600" dirty="0" err="1" smtClean="0"/>
              <a:t>Xiaowang</a:t>
            </a:r>
            <a:r>
              <a:rPr lang="en-US" sz="1600" dirty="0" smtClean="0"/>
              <a:t> Zhou, Neville Moody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Sandia National Laboratories, CA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William </a:t>
            </a:r>
            <a:r>
              <a:rPr lang="en-US" sz="1600" dirty="0" err="1" smtClean="0"/>
              <a:t>Gerberich</a:t>
            </a:r>
            <a:r>
              <a:rPr lang="en-US" sz="1600" dirty="0" smtClean="0"/>
              <a:t>, Roberto </a:t>
            </a:r>
            <a:r>
              <a:rPr lang="en-US" sz="1600" dirty="0" err="1" smtClean="0"/>
              <a:t>Ballarini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University of Minnesota</a:t>
            </a:r>
          </a:p>
        </p:txBody>
      </p:sp>
      <p:pic>
        <p:nvPicPr>
          <p:cNvPr id="1536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5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5367" name="Picture 11" descr="C:\_Alldata\DEB WORK\Templates &amp; Logos\Other Labs.NNSA\NNSAlogo041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343650"/>
            <a:ext cx="914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5"/>
          <p:cNvSpPr>
            <a:spLocks noChangeArrowheads="1"/>
          </p:cNvSpPr>
          <p:nvPr/>
        </p:nvSpPr>
        <p:spPr bwMode="auto">
          <a:xfrm>
            <a:off x="2170113" y="6324600"/>
            <a:ext cx="5068887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900"/>
              <a:t>Sandia National Laboratories is a multi-program laboratory managed and operated by Sandia Corporation, a wholly owned subsidiary of Lockheed Martin Corporation, for the U.S. Department of Energy’s National Nuclear Security Administration under contract DE-AC04-94AL85000.</a:t>
            </a:r>
            <a:endParaRPr lang="en-US" sz="900">
              <a:solidFill>
                <a:srgbClr val="000000"/>
              </a:solidFill>
              <a:latin typeface="Helvetica" pitchFamily="-10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19200" y="5943600"/>
            <a:ext cx="69421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Funding</a:t>
            </a:r>
            <a:r>
              <a:rPr lang="en-US" sz="1400" b="1" dirty="0"/>
              <a:t>:</a:t>
            </a:r>
            <a:r>
              <a:rPr lang="en-US" sz="1400" dirty="0"/>
              <a:t> NSF NIRT, NSF CMS, AOARD Air Force, </a:t>
            </a:r>
            <a:r>
              <a:rPr lang="en-US" sz="1400" dirty="0" err="1"/>
              <a:t>Hysitron</a:t>
            </a:r>
            <a:r>
              <a:rPr lang="en-US" sz="1400" dirty="0"/>
              <a:t> Inc., </a:t>
            </a:r>
            <a:r>
              <a:rPr lang="en-US" sz="1400" dirty="0" smtClean="0"/>
              <a:t>ADMIRE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530352"/>
            <a:ext cx="8229600" cy="1143000"/>
          </a:xfrm>
        </p:spPr>
        <p:txBody>
          <a:bodyPr/>
          <a:lstStyle/>
          <a:p>
            <a:r>
              <a:rPr lang="en-US" dirty="0" smtClean="0"/>
              <a:t>Attraction to Interface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4248"/>
            <a:ext cx="31242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Incremental </a:t>
            </a:r>
            <a:r>
              <a:rPr lang="en-US" dirty="0" smtClean="0"/>
              <a:t>straining with </a:t>
            </a:r>
            <a:r>
              <a:rPr lang="en-US" dirty="0" smtClean="0"/>
              <a:t>holds</a:t>
            </a:r>
          </a:p>
          <a:p>
            <a:endParaRPr lang="en-US" dirty="0" smtClean="0"/>
          </a:p>
          <a:p>
            <a:r>
              <a:rPr lang="en-US" dirty="0" smtClean="0"/>
              <a:t>Attraction </a:t>
            </a:r>
            <a:r>
              <a:rPr lang="en-US" dirty="0" smtClean="0"/>
              <a:t>during last </a:t>
            </a:r>
            <a:r>
              <a:rPr lang="en-US" dirty="0" smtClean="0"/>
              <a:t>straining</a:t>
            </a:r>
          </a:p>
          <a:p>
            <a:endParaRPr lang="en-US" dirty="0" smtClean="0"/>
          </a:p>
          <a:p>
            <a:r>
              <a:rPr lang="en-US" dirty="0" smtClean="0"/>
              <a:t>C </a:t>
            </a:r>
            <a:r>
              <a:rPr lang="en-US" dirty="0" smtClean="0"/>
              <a:t>is 1/4 -1/5 free surface value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295" y="1752600"/>
            <a:ext cx="575370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274" name="Object 7"/>
          <p:cNvGraphicFramePr>
            <a:graphicFrameLocks noChangeAspect="1"/>
          </p:cNvGraphicFramePr>
          <p:nvPr/>
        </p:nvGraphicFramePr>
        <p:xfrm>
          <a:off x="685800" y="1676400"/>
          <a:ext cx="2400300" cy="963613"/>
        </p:xfrm>
        <a:graphic>
          <a:graphicData uri="http://schemas.openxmlformats.org/presentationml/2006/ole">
            <p:oleObj spid="_x0000_s54274" name="Equation" r:id="rId4" imgW="11048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530352"/>
            <a:ext cx="8229600" cy="1143000"/>
          </a:xfrm>
        </p:spPr>
        <p:txBody>
          <a:bodyPr/>
          <a:lstStyle/>
          <a:p>
            <a:r>
              <a:rPr lang="en-US" dirty="0" smtClean="0"/>
              <a:t>Long Range Repulsion</a:t>
            </a:r>
          </a:p>
        </p:txBody>
      </p:sp>
      <p:pic>
        <p:nvPicPr>
          <p:cNvPr id="9" name="4X0_nomove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6350" y="1447800"/>
            <a:ext cx="4057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4248"/>
            <a:ext cx="4495800" cy="4525963"/>
          </a:xfrm>
        </p:spPr>
        <p:txBody>
          <a:bodyPr/>
          <a:lstStyle/>
          <a:p>
            <a:r>
              <a:rPr lang="en-US" dirty="0" smtClean="0"/>
              <a:t>Dislocation positions remain fixed in unconstrained systems</a:t>
            </a:r>
          </a:p>
          <a:p>
            <a:endParaRPr lang="en-US" dirty="0" smtClean="0"/>
          </a:p>
          <a:p>
            <a:r>
              <a:rPr lang="en-US" dirty="0" smtClean="0"/>
              <a:t>No dislocation-dislocation repulsion seen</a:t>
            </a:r>
          </a:p>
          <a:p>
            <a:endParaRPr lang="en-US" dirty="0" smtClean="0"/>
          </a:p>
          <a:p>
            <a:r>
              <a:rPr lang="en-US" dirty="0" smtClean="0"/>
              <a:t>Oxide is repulsive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30352"/>
            <a:ext cx="8229600" cy="1143000"/>
          </a:xfrm>
        </p:spPr>
        <p:txBody>
          <a:bodyPr/>
          <a:lstStyle/>
          <a:p>
            <a:r>
              <a:rPr lang="en-US" dirty="0" smtClean="0"/>
              <a:t>Stress State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Oxide places surfaces in tension</a:t>
            </a:r>
          </a:p>
          <a:p>
            <a:endParaRPr lang="en-US" dirty="0" smtClean="0"/>
          </a:p>
          <a:p>
            <a:r>
              <a:rPr lang="en-US" dirty="0" smtClean="0"/>
              <a:t>Stress gradient results in shear stresses</a:t>
            </a:r>
          </a:p>
          <a:p>
            <a:endParaRPr lang="en-US" dirty="0" smtClean="0"/>
          </a:p>
          <a:p>
            <a:r>
              <a:rPr lang="en-US" dirty="0" smtClean="0"/>
              <a:t>Long range repulsion</a:t>
            </a:r>
          </a:p>
        </p:txBody>
      </p:sp>
      <p:pic>
        <p:nvPicPr>
          <p:cNvPr id="16388" name="Picture 4" descr="C:\cygwin\home\Lucas\Dislocations\2XO-nomove2\Jpg\01000.jpg"/>
          <p:cNvPicPr>
            <a:picLocks noChangeAspect="1" noChangeArrowheads="1"/>
          </p:cNvPicPr>
          <p:nvPr/>
        </p:nvPicPr>
        <p:blipFill>
          <a:blip r:embed="rId2"/>
          <a:srcRect l="11000" r="12000" b="66667"/>
          <a:stretch>
            <a:fillRect/>
          </a:stretch>
        </p:blipFill>
        <p:spPr bwMode="auto">
          <a:xfrm>
            <a:off x="-1159" y="3886200"/>
            <a:ext cx="9151208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530352"/>
            <a:ext cx="9144000" cy="1143000"/>
          </a:xfrm>
        </p:spPr>
        <p:txBody>
          <a:bodyPr/>
          <a:lstStyle/>
          <a:p>
            <a:r>
              <a:rPr lang="en-US" dirty="0" smtClean="0"/>
              <a:t>Summary/Conclusions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4248"/>
            <a:ext cx="8229600" cy="4525963"/>
          </a:xfrm>
        </p:spPr>
        <p:txBody>
          <a:bodyPr/>
          <a:lstStyle/>
          <a:p>
            <a:r>
              <a:rPr lang="en-US" dirty="0" smtClean="0"/>
              <a:t>Watanabe, et. </a:t>
            </a:r>
            <a:r>
              <a:rPr lang="en-US" dirty="0" smtClean="0"/>
              <a:t>al</a:t>
            </a:r>
            <a:r>
              <a:rPr lang="en-US" dirty="0" smtClean="0"/>
              <a:t> Si-SiO</a:t>
            </a:r>
            <a:r>
              <a:rPr lang="en-US" baseline="-25000" dirty="0" smtClean="0"/>
              <a:t>2</a:t>
            </a:r>
            <a:r>
              <a:rPr lang="en-US" dirty="0" smtClean="0"/>
              <a:t> implemented in LAMMPS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Free surface and short </a:t>
            </a:r>
            <a:r>
              <a:rPr lang="en-US" dirty="0" smtClean="0"/>
              <a:t>range </a:t>
            </a:r>
            <a:r>
              <a:rPr lang="en-US" dirty="0" smtClean="0"/>
              <a:t>oxide attraction consistent with dislocation theory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Presence of oxide is repulsive at long range due to stress state of system</a:t>
            </a:r>
          </a:p>
          <a:p>
            <a:endParaRPr lang="en-US" dirty="0" smtClean="0"/>
          </a:p>
          <a:p>
            <a:r>
              <a:rPr lang="en-US" dirty="0" smtClean="0"/>
              <a:t>Repulsion can lead to dislocation buildup depending on stress state due to oxide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9E52DE-3957-42C6-B36F-1D7AF84A5415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/>
              <a:t>Super Hard Silicon </a:t>
            </a:r>
            <a:r>
              <a:rPr lang="en-US" dirty="0" err="1" smtClean="0"/>
              <a:t>Nanoparticles</a:t>
            </a:r>
            <a:endParaRPr 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91440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Compressed Si </a:t>
            </a:r>
            <a:r>
              <a:rPr lang="en-US" sz="2400" dirty="0" err="1" smtClean="0"/>
              <a:t>nanoparticles</a:t>
            </a:r>
            <a:r>
              <a:rPr lang="en-US" sz="2400" dirty="0" smtClean="0"/>
              <a:t> harder than bulk silicon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717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3276600" cy="320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15"/>
          <p:cNvSpPr txBox="1">
            <a:spLocks noChangeArrowheads="1"/>
          </p:cNvSpPr>
          <p:nvPr/>
        </p:nvSpPr>
        <p:spPr bwMode="auto">
          <a:xfrm>
            <a:off x="304800" y="5867400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W.W. </a:t>
            </a:r>
            <a:r>
              <a:rPr lang="en-US" sz="2000" dirty="0" err="1"/>
              <a:t>Gerberich</a:t>
            </a:r>
            <a:r>
              <a:rPr lang="en-US" sz="2000" dirty="0"/>
              <a:t>, et. al, </a:t>
            </a:r>
            <a:r>
              <a:rPr lang="en-US" sz="2000" i="1" dirty="0"/>
              <a:t>Int. J. of Plasticity</a:t>
            </a:r>
            <a:r>
              <a:rPr lang="en-US" sz="2000" dirty="0"/>
              <a:t> </a:t>
            </a:r>
            <a:r>
              <a:rPr lang="en-US" sz="2000" b="1" dirty="0"/>
              <a:t>21</a:t>
            </a:r>
            <a:r>
              <a:rPr lang="en-US" sz="2000" dirty="0"/>
              <a:t> (2005) 2391</a:t>
            </a:r>
          </a:p>
        </p:txBody>
      </p:sp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6000"/>
            <a:ext cx="57150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4038600" y="5867400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W.W. </a:t>
            </a:r>
            <a:r>
              <a:rPr lang="en-US" sz="2000" dirty="0" err="1"/>
              <a:t>Gerberich</a:t>
            </a:r>
            <a:r>
              <a:rPr lang="en-US" sz="2000" dirty="0"/>
              <a:t>, et al. </a:t>
            </a:r>
            <a:r>
              <a:rPr lang="en-US" sz="2000" i="1" dirty="0"/>
              <a:t>Journal of the Mechanics and Physics of Solids</a:t>
            </a:r>
            <a:r>
              <a:rPr lang="en-US" sz="2000" dirty="0"/>
              <a:t> </a:t>
            </a:r>
            <a:r>
              <a:rPr lang="en-US" sz="2000" b="1" dirty="0"/>
              <a:t>51 </a:t>
            </a:r>
            <a:r>
              <a:rPr lang="en-US" sz="2000" dirty="0"/>
              <a:t>(2003) 979.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530352"/>
            <a:ext cx="9144000" cy="1143000"/>
          </a:xfrm>
        </p:spPr>
        <p:txBody>
          <a:bodyPr/>
          <a:lstStyle/>
          <a:p>
            <a:r>
              <a:rPr lang="en-US" dirty="0" smtClean="0"/>
              <a:t>Increasing Number of Dislocations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8196" name="Picture 1" descr="00130a"/>
          <p:cNvPicPr>
            <a:picLocks noChangeAspect="1" noChangeArrowheads="1"/>
          </p:cNvPicPr>
          <p:nvPr/>
        </p:nvPicPr>
        <p:blipFill>
          <a:blip r:embed="rId2"/>
          <a:srcRect l="15129" r="15129"/>
          <a:stretch>
            <a:fillRect/>
          </a:stretch>
        </p:blipFill>
        <p:spPr bwMode="auto">
          <a:xfrm>
            <a:off x="5685905" y="2895600"/>
            <a:ext cx="345809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540"/>
            <a:ext cx="5562600" cy="403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6764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cs typeface="+mn-cs"/>
              </a:rPr>
              <a:t>Hardening at low strain with increasing dislocations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latin typeface="+mn-lt"/>
                <a:cs typeface="+mn-cs"/>
              </a:rPr>
              <a:t>Softening at high strains – dislocations reach surfaces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Simulation Design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4248"/>
            <a:ext cx="4876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Perfect edge dislocations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Systems of 37920, 85648, 152640, and 238784 atoms used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Stillinger</a:t>
            </a:r>
            <a:r>
              <a:rPr lang="en-US" dirty="0" smtClean="0"/>
              <a:t>-Weber silicon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Two testing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All atoms unconstrained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Rigid y boundaries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181600" y="1828800"/>
            <a:ext cx="3810000" cy="4542692"/>
            <a:chOff x="4512" y="960"/>
            <a:chExt cx="1248" cy="1488"/>
          </a:xfrm>
        </p:grpSpPr>
        <p:sp>
          <p:nvSpPr>
            <p:cNvPr id="10253" name="Rectangle 9"/>
            <p:cNvSpPr>
              <a:spLocks noChangeArrowheads="1"/>
            </p:cNvSpPr>
            <p:nvPr/>
          </p:nvSpPr>
          <p:spPr bwMode="auto">
            <a:xfrm>
              <a:off x="4512" y="960"/>
              <a:ext cx="1200" cy="1488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12"/>
            <p:cNvSpPr>
              <a:spLocks noChangeArrowheads="1"/>
            </p:cNvSpPr>
            <p:nvPr/>
          </p:nvSpPr>
          <p:spPr bwMode="auto">
            <a:xfrm>
              <a:off x="4512" y="960"/>
              <a:ext cx="96" cy="14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Rectangle 13"/>
            <p:cNvSpPr>
              <a:spLocks noChangeArrowheads="1"/>
            </p:cNvSpPr>
            <p:nvPr/>
          </p:nvSpPr>
          <p:spPr bwMode="auto">
            <a:xfrm>
              <a:off x="5664" y="960"/>
              <a:ext cx="96" cy="14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15"/>
            <p:cNvSpPr>
              <a:spLocks noChangeShapeType="1"/>
            </p:cNvSpPr>
            <p:nvPr/>
          </p:nvSpPr>
          <p:spPr bwMode="auto">
            <a:xfrm>
              <a:off x="5136" y="1344"/>
              <a:ext cx="0" cy="8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6"/>
            <p:cNvSpPr>
              <a:spLocks noChangeShapeType="1"/>
            </p:cNvSpPr>
            <p:nvPr/>
          </p:nvSpPr>
          <p:spPr bwMode="auto">
            <a:xfrm>
              <a:off x="5096" y="1341"/>
              <a:ext cx="8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7"/>
            <p:cNvSpPr>
              <a:spLocks noChangeShapeType="1"/>
            </p:cNvSpPr>
            <p:nvPr/>
          </p:nvSpPr>
          <p:spPr bwMode="auto">
            <a:xfrm>
              <a:off x="5136" y="1968"/>
              <a:ext cx="0" cy="8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8"/>
            <p:cNvSpPr>
              <a:spLocks noChangeShapeType="1"/>
            </p:cNvSpPr>
            <p:nvPr/>
          </p:nvSpPr>
          <p:spPr bwMode="auto">
            <a:xfrm>
              <a:off x="5096" y="2061"/>
              <a:ext cx="8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530352"/>
            <a:ext cx="9144000" cy="1143000"/>
          </a:xfrm>
        </p:spPr>
        <p:txBody>
          <a:bodyPr/>
          <a:lstStyle/>
          <a:p>
            <a:r>
              <a:rPr lang="en-US" dirty="0" smtClean="0"/>
              <a:t>Dislocation Interaction Simulations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 smtClean="0"/>
              <a:t>mechanically realistic </a:t>
            </a:r>
            <a:r>
              <a:rPr lang="en-US" dirty="0" smtClean="0"/>
              <a:t>Si-SiO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systems be </a:t>
            </a:r>
            <a:r>
              <a:rPr lang="en-US" dirty="0" smtClean="0"/>
              <a:t>easily simulated?</a:t>
            </a:r>
          </a:p>
          <a:p>
            <a:endParaRPr lang="en-US" dirty="0" smtClean="0"/>
          </a:p>
          <a:p>
            <a:r>
              <a:rPr lang="en-US" dirty="0" smtClean="0"/>
              <a:t>Will dislocation interactions in MD match elasticity based models?</a:t>
            </a:r>
          </a:p>
          <a:p>
            <a:endParaRPr lang="en-US" dirty="0" smtClean="0"/>
          </a:p>
          <a:p>
            <a:r>
              <a:rPr lang="en-US" dirty="0" smtClean="0"/>
              <a:t>Will oxide retain dislocations for hardness increase?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530352"/>
            <a:ext cx="8229600" cy="1143000"/>
          </a:xfrm>
        </p:spPr>
        <p:txBody>
          <a:bodyPr/>
          <a:lstStyle/>
          <a:p>
            <a:r>
              <a:rPr lang="en-US" dirty="0" smtClean="0"/>
              <a:t>Si/SiO</a:t>
            </a:r>
            <a:r>
              <a:rPr lang="en-US" baseline="-25000" dirty="0" smtClean="0"/>
              <a:t>2</a:t>
            </a:r>
            <a:r>
              <a:rPr lang="en-US" dirty="0" smtClean="0"/>
              <a:t> Potential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4248"/>
            <a:ext cx="8077200" cy="4525963"/>
          </a:xfrm>
        </p:spPr>
        <p:txBody>
          <a:bodyPr/>
          <a:lstStyle/>
          <a:p>
            <a:r>
              <a:rPr lang="en-US" dirty="0" smtClean="0"/>
              <a:t>Watanabe et al.</a:t>
            </a:r>
            <a:r>
              <a:rPr lang="en-US" baseline="30000" dirty="0" smtClean="0"/>
              <a:t>[1]</a:t>
            </a:r>
            <a:r>
              <a:rPr lang="en-US" dirty="0" smtClean="0"/>
              <a:t> modification of the </a:t>
            </a:r>
            <a:r>
              <a:rPr lang="en-US" dirty="0" err="1" smtClean="0"/>
              <a:t>Stillinger</a:t>
            </a:r>
            <a:r>
              <a:rPr lang="en-US" dirty="0" smtClean="0"/>
              <a:t>-Weber is able to model both Si and SiO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Introduces bond softening function to 2-body term based on Si-O binding energy with coordination</a:t>
            </a:r>
          </a:p>
          <a:p>
            <a:endParaRPr lang="en-US" dirty="0" smtClean="0"/>
          </a:p>
          <a:p>
            <a:r>
              <a:rPr lang="en-US" dirty="0" smtClean="0"/>
              <a:t>Cutoffs and preferred bond angles less restricted in three-body term</a:t>
            </a:r>
          </a:p>
          <a:p>
            <a:endParaRPr lang="en-US" dirty="0" smtClean="0"/>
          </a:p>
          <a:p>
            <a:r>
              <a:rPr lang="en-US" dirty="0" smtClean="0"/>
              <a:t>Stable and correct polymorphs</a:t>
            </a:r>
          </a:p>
          <a:p>
            <a:endParaRPr lang="en-US" sz="2800" dirty="0" smtClean="0"/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[1] T Watanabe, H Fujiwara, H Noguchi, T Hoshino, and I </a:t>
            </a:r>
            <a:r>
              <a:rPr lang="en-US" sz="2000" dirty="0" err="1"/>
              <a:t>Ohdomari</a:t>
            </a:r>
            <a:r>
              <a:rPr lang="en-US" sz="2000" dirty="0"/>
              <a:t>, </a:t>
            </a:r>
            <a:r>
              <a:rPr lang="en-US" sz="2000" i="1" dirty="0" err="1"/>
              <a:t>Jpn</a:t>
            </a:r>
            <a:r>
              <a:rPr lang="en-US" sz="2000" i="1" dirty="0"/>
              <a:t>. J. Appl. Phys.</a:t>
            </a:r>
            <a:r>
              <a:rPr lang="en-US" sz="2000" dirty="0"/>
              <a:t> </a:t>
            </a:r>
            <a:r>
              <a:rPr lang="en-US" sz="2000" b="1" dirty="0"/>
              <a:t>38</a:t>
            </a:r>
            <a:r>
              <a:rPr lang="en-US" sz="2000" dirty="0"/>
              <a:t> (1999) L366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530352"/>
            <a:ext cx="8229600" cy="1143000"/>
          </a:xfrm>
        </p:spPr>
        <p:txBody>
          <a:bodyPr/>
          <a:lstStyle/>
          <a:p>
            <a:r>
              <a:rPr lang="en-US" dirty="0" smtClean="0"/>
              <a:t>LAMMPS Implementation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84248"/>
            <a:ext cx="8305800" cy="4525963"/>
          </a:xfrm>
        </p:spPr>
        <p:txBody>
          <a:bodyPr/>
          <a:lstStyle/>
          <a:p>
            <a:r>
              <a:rPr lang="en-US" dirty="0" err="1" smtClean="0"/>
              <a:t>Stillinger</a:t>
            </a:r>
            <a:r>
              <a:rPr lang="en-US" dirty="0" smtClean="0"/>
              <a:t>-Weber code modified</a:t>
            </a:r>
          </a:p>
          <a:p>
            <a:endParaRPr lang="en-US" dirty="0" smtClean="0"/>
          </a:p>
          <a:p>
            <a:r>
              <a:rPr lang="en-US" dirty="0" smtClean="0"/>
              <a:t>2 parameter sets in literature, both included</a:t>
            </a:r>
          </a:p>
          <a:p>
            <a:endParaRPr lang="en-US" dirty="0" smtClean="0"/>
          </a:p>
          <a:p>
            <a:r>
              <a:rPr lang="en-US" dirty="0" smtClean="0"/>
              <a:t>~2X slower than </a:t>
            </a:r>
            <a:r>
              <a:rPr lang="en-US" dirty="0" err="1" smtClean="0"/>
              <a:t>Stillinger</a:t>
            </a:r>
            <a:r>
              <a:rPr lang="en-US" dirty="0" smtClean="0"/>
              <a:t>-Weber (coordination dependent)</a:t>
            </a:r>
          </a:p>
          <a:p>
            <a:endParaRPr lang="en-US" dirty="0" smtClean="0"/>
          </a:p>
          <a:p>
            <a:r>
              <a:rPr lang="en-US" dirty="0" smtClean="0"/>
              <a:t>Tested values consistent with report</a:t>
            </a:r>
          </a:p>
          <a:p>
            <a:pPr lvl="1"/>
            <a:r>
              <a:rPr lang="en-US" dirty="0" smtClean="0"/>
              <a:t>Si behaves exactly like </a:t>
            </a:r>
            <a:r>
              <a:rPr lang="en-US" dirty="0" err="1" smtClean="0"/>
              <a:t>Stillinger</a:t>
            </a:r>
            <a:r>
              <a:rPr lang="en-US" dirty="0" smtClean="0"/>
              <a:t>-Weber</a:t>
            </a:r>
          </a:p>
          <a:p>
            <a:pPr lvl="1"/>
            <a:r>
              <a:rPr lang="en-US" dirty="0" smtClean="0"/>
              <a:t>Si-O </a:t>
            </a:r>
            <a:r>
              <a:rPr lang="en-US" dirty="0" err="1" smtClean="0"/>
              <a:t>dimer</a:t>
            </a:r>
            <a:r>
              <a:rPr lang="en-US" dirty="0" smtClean="0"/>
              <a:t> energy and bond length</a:t>
            </a:r>
          </a:p>
          <a:p>
            <a:pPr lvl="1"/>
            <a:r>
              <a:rPr lang="el-GR" dirty="0" smtClean="0"/>
              <a:t>α</a:t>
            </a:r>
            <a:r>
              <a:rPr lang="en-US" dirty="0" smtClean="0"/>
              <a:t>-Quartz lattice energy and Si-O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35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Oxide Growth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4248"/>
            <a:ext cx="4419600" cy="9875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/>
              <a:t>Use growth routine by </a:t>
            </a:r>
            <a:r>
              <a:rPr lang="en-US" dirty="0" err="1" smtClean="0"/>
              <a:t>Dalla</a:t>
            </a:r>
            <a:r>
              <a:rPr lang="en-US" dirty="0" smtClean="0"/>
              <a:t> Torre, et al.</a:t>
            </a:r>
            <a:r>
              <a:rPr lang="en-US" baseline="30000" dirty="0" smtClean="0"/>
              <a:t>[1]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aseline="30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baseline="30000" dirty="0" smtClean="0"/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Add O atoms at surface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Run LAMMPS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Add new O atoms in leap-frog method</a:t>
            </a:r>
          </a:p>
          <a:p>
            <a:pPr marL="514350" indent="-51435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dirty="0" smtClean="0"/>
              <a:t>Repeat 2 and 3 until desired thickness</a:t>
            </a:r>
          </a:p>
          <a:p>
            <a:pPr marL="514350" indent="-5143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</p:txBody>
      </p:sp>
      <p:pic>
        <p:nvPicPr>
          <p:cNvPr id="8200" name="oxgrow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600200"/>
            <a:ext cx="4343400" cy="4314825"/>
          </a:xfrm>
        </p:spPr>
      </p:pic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0" y="6150114"/>
            <a:ext cx="91440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[1] J. </a:t>
            </a:r>
            <a:r>
              <a:rPr lang="en-US" sz="2000" dirty="0" err="1"/>
              <a:t>Dalla</a:t>
            </a:r>
            <a:r>
              <a:rPr lang="en-US" sz="2000" dirty="0"/>
              <a:t> Torre, J.-L. </a:t>
            </a:r>
            <a:r>
              <a:rPr lang="en-US" sz="2000" dirty="0" err="1"/>
              <a:t>Bocquet</a:t>
            </a:r>
            <a:r>
              <a:rPr lang="en-US" sz="2000" dirty="0"/>
              <a:t>, Y. </a:t>
            </a:r>
            <a:r>
              <a:rPr lang="en-US" sz="2000" dirty="0" err="1"/>
              <a:t>Limoge</a:t>
            </a:r>
            <a:r>
              <a:rPr lang="en-US" sz="2000" dirty="0"/>
              <a:t>, J.-P. </a:t>
            </a:r>
            <a:r>
              <a:rPr lang="en-US" sz="2000" dirty="0" err="1"/>
              <a:t>Crocombette</a:t>
            </a:r>
            <a:r>
              <a:rPr lang="en-US" sz="2000" dirty="0"/>
              <a:t>, E. Adam, G. Martin, T. Baron, P. </a:t>
            </a:r>
            <a:r>
              <a:rPr lang="en-US" sz="2000" dirty="0" err="1"/>
              <a:t>Rivallin</a:t>
            </a:r>
            <a:r>
              <a:rPr lang="en-US" sz="2000" dirty="0"/>
              <a:t>, and P. Mur, </a:t>
            </a:r>
            <a:r>
              <a:rPr lang="en-US" sz="2000" i="1" dirty="0"/>
              <a:t>J. Appl. Phys.</a:t>
            </a:r>
            <a:r>
              <a:rPr lang="en-US" sz="2000" dirty="0"/>
              <a:t> </a:t>
            </a:r>
            <a:r>
              <a:rPr lang="en-US" sz="2000" b="1" dirty="0"/>
              <a:t>92</a:t>
            </a:r>
            <a:r>
              <a:rPr lang="en-US" sz="2000" dirty="0"/>
              <a:t> (2002) 1084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2971800"/>
            <a:ext cx="4800600" cy="243840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00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57200" y="53035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Free Surface: No Shear Applied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762000" y="1600200"/>
          <a:ext cx="3352800" cy="910777"/>
        </p:xfrm>
        <a:graphic>
          <a:graphicData uri="http://schemas.openxmlformats.org/presentationml/2006/ole">
            <p:oleObj spid="_x0000_s27650" name="Equation" r:id="rId4" imgW="1651000" imgH="444500" progId="Equation.3">
              <p:embed/>
            </p:oleObj>
          </a:graphicData>
        </a:graphic>
      </p:graphicFrame>
      <p:pic>
        <p:nvPicPr>
          <p:cNvPr id="8" name="4XF_nomove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86350" y="1447800"/>
            <a:ext cx="4057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6"/>
          <a:srcRect t="7143"/>
          <a:stretch>
            <a:fillRect/>
          </a:stretch>
        </p:blipFill>
        <p:spPr bwMode="auto">
          <a:xfrm>
            <a:off x="0" y="2635770"/>
            <a:ext cx="4953000" cy="422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914400" y="4724400"/>
          <a:ext cx="2004484" cy="609600"/>
        </p:xfrm>
        <a:graphic>
          <a:graphicData uri="http://schemas.openxmlformats.org/presentationml/2006/ole">
            <p:oleObj spid="_x0000_s27651" name="Equation" r:id="rId7" imgW="66024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544</Words>
  <Application>Microsoft Office PowerPoint</Application>
  <PresentationFormat>On-screen Show (4:3)</PresentationFormat>
  <Paragraphs>98</Paragraphs>
  <Slides>14</Slides>
  <Notes>1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Equation</vt:lpstr>
      <vt:lpstr>Microsoft Equation 3.0</vt:lpstr>
      <vt:lpstr>Dislocation-Interface Interactions in Silicon</vt:lpstr>
      <vt:lpstr>Super Hard Silicon Nanoparticles</vt:lpstr>
      <vt:lpstr>Increasing Number of Dislocations</vt:lpstr>
      <vt:lpstr>Simulation Design</vt:lpstr>
      <vt:lpstr>Dislocation Interaction Simulations</vt:lpstr>
      <vt:lpstr>Si/SiO2 Potential</vt:lpstr>
      <vt:lpstr>LAMMPS Implementation</vt:lpstr>
      <vt:lpstr>Oxide Growth</vt:lpstr>
      <vt:lpstr>Free Surface: No Shear Applied</vt:lpstr>
      <vt:lpstr>Attraction to Interface</vt:lpstr>
      <vt:lpstr>Long Range Repulsion</vt:lpstr>
      <vt:lpstr>Stress State</vt:lpstr>
      <vt:lpstr>Summary/Conclusions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dc:creator>Hale, Lucas Michael</dc:creator>
  <cp:lastModifiedBy>lmhale</cp:lastModifiedBy>
  <cp:revision>27</cp:revision>
  <dcterms:modified xsi:type="dcterms:W3CDTF">2011-08-10T02:13:00Z</dcterms:modified>
</cp:coreProperties>
</file>