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98" r:id="rId3"/>
  </p:sldMasterIdLst>
  <p:notesMasterIdLst>
    <p:notesMasterId r:id="rId17"/>
  </p:notesMasterIdLst>
  <p:handoutMasterIdLst>
    <p:handoutMasterId r:id="rId18"/>
  </p:handoutMasterIdLst>
  <p:sldIdLst>
    <p:sldId id="259" r:id="rId4"/>
    <p:sldId id="292" r:id="rId5"/>
    <p:sldId id="263" r:id="rId6"/>
    <p:sldId id="265" r:id="rId7"/>
    <p:sldId id="266" r:id="rId8"/>
    <p:sldId id="268" r:id="rId9"/>
    <p:sldId id="293" r:id="rId10"/>
    <p:sldId id="271" r:id="rId11"/>
    <p:sldId id="283" r:id="rId12"/>
    <p:sldId id="284" r:id="rId13"/>
    <p:sldId id="285" r:id="rId14"/>
    <p:sldId id="272" r:id="rId15"/>
    <p:sldId id="29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2B2811-1334-4F64-A26F-21C12C716493}">
          <p14:sldIdLst>
            <p14:sldId id="259"/>
            <p14:sldId id="292"/>
            <p14:sldId id="263"/>
            <p14:sldId id="265"/>
            <p14:sldId id="266"/>
            <p14:sldId id="268"/>
            <p14:sldId id="293"/>
            <p14:sldId id="271"/>
            <p14:sldId id="283"/>
            <p14:sldId id="284"/>
            <p14:sldId id="285"/>
            <p14:sldId id="272"/>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39" autoAdjust="0"/>
    <p:restoredTop sz="86950" autoAdjust="0"/>
  </p:normalViewPr>
  <p:slideViewPr>
    <p:cSldViewPr showGuides="1">
      <p:cViewPr varScale="1">
        <p:scale>
          <a:sx n="80" d="100"/>
          <a:sy n="80" d="100"/>
        </p:scale>
        <p:origin x="-1542" y="-78"/>
      </p:cViewPr>
      <p:guideLst>
        <p:guide orient="horz" pos="2160"/>
        <p:guide pos="2880"/>
      </p:guideLst>
    </p:cSldViewPr>
  </p:slideViewPr>
  <p:outlineViewPr>
    <p:cViewPr>
      <p:scale>
        <a:sx n="33" d="100"/>
        <a:sy n="33" d="100"/>
      </p:scale>
      <p:origin x="0" y="322"/>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81" d="100"/>
          <a:sy n="81" d="100"/>
        </p:scale>
        <p:origin x="-2736" y="3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14017-06D5-46D5-9A61-F03A72A2DB85}" type="datetimeFigureOut">
              <a:rPr lang="en-US" smtClean="0"/>
              <a:t>8/8/2013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1161C2-4FA4-4A35-A46E-0654B5DD2722}" type="slidenum">
              <a:rPr lang="en-US" smtClean="0"/>
              <a:t>‹#›</a:t>
            </a:fld>
            <a:endParaRPr lang="en-US"/>
          </a:p>
        </p:txBody>
      </p:sp>
    </p:spTree>
    <p:extLst>
      <p:ext uri="{BB962C8B-B14F-4D97-AF65-F5344CB8AC3E}">
        <p14:creationId xmlns:p14="http://schemas.microsoft.com/office/powerpoint/2010/main" val="289763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6F4CF-793A-41BC-A762-851C23A1A8E9}" type="datetimeFigureOut">
              <a:rPr lang="en-US" smtClean="0"/>
              <a:t>8/8/2013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B37D5-C6D4-4F03-A937-C8C2AD16A869}" type="slidenum">
              <a:rPr lang="en-US" smtClean="0"/>
              <a:t>‹#›</a:t>
            </a:fld>
            <a:endParaRPr lang="en-US"/>
          </a:p>
        </p:txBody>
      </p:sp>
    </p:spTree>
    <p:extLst>
      <p:ext uri="{BB962C8B-B14F-4D97-AF65-F5344CB8AC3E}">
        <p14:creationId xmlns:p14="http://schemas.microsoft.com/office/powerpoint/2010/main" val="32912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1</a:t>
            </a:fld>
            <a:endParaRPr lang="en-US"/>
          </a:p>
        </p:txBody>
      </p:sp>
    </p:spTree>
    <p:extLst>
      <p:ext uri="{BB962C8B-B14F-4D97-AF65-F5344CB8AC3E}">
        <p14:creationId xmlns:p14="http://schemas.microsoft.com/office/powerpoint/2010/main" val="41114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2</a:t>
            </a:fld>
            <a:endParaRPr lang="en-US"/>
          </a:p>
        </p:txBody>
      </p:sp>
    </p:spTree>
    <p:extLst>
      <p:ext uri="{BB962C8B-B14F-4D97-AF65-F5344CB8AC3E}">
        <p14:creationId xmlns:p14="http://schemas.microsoft.com/office/powerpoint/2010/main" val="229182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Aluminum Symmetric tilt</a:t>
            </a:r>
            <a:r>
              <a:rPr lang="en-US" baseline="0" dirty="0" smtClean="0"/>
              <a:t> grain boundaries were fractured under uniaxial tension at 300K using LAMMPS.</a:t>
            </a:r>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3</a:t>
            </a:fld>
            <a:endParaRPr lang="en-US"/>
          </a:p>
        </p:txBody>
      </p:sp>
    </p:spTree>
    <p:extLst>
      <p:ext uri="{BB962C8B-B14F-4D97-AF65-F5344CB8AC3E}">
        <p14:creationId xmlns:p14="http://schemas.microsoft.com/office/powerpoint/2010/main" val="8908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&lt;100&gt; GB are</a:t>
            </a:r>
            <a:r>
              <a:rPr lang="en-US" baseline="0" dirty="0" smtClean="0"/>
              <a:t> described here with help of SUM (</a:t>
            </a:r>
            <a:r>
              <a:rPr lang="en-US" baseline="0" dirty="0" err="1" smtClean="0"/>
              <a:t>Vitek</a:t>
            </a:r>
            <a:r>
              <a:rPr lang="en-US" baseline="0" dirty="0" smtClean="0"/>
              <a:t>, Sutton). A,B’,C and D were part of favored GBs along &lt;100&gt;.D SU connecting different {100} and {200} atoms. Initial free volume for the GB interface were estimated by finding the </a:t>
            </a:r>
            <a:r>
              <a:rPr lang="en-US" baseline="0" dirty="0" err="1" smtClean="0"/>
              <a:t>interplanar</a:t>
            </a:r>
            <a:r>
              <a:rPr lang="en-US" baseline="0" dirty="0" smtClean="0"/>
              <a:t> distance of GB plane in pristine condition </a:t>
            </a:r>
            <a:r>
              <a:rPr lang="en-US" baseline="0" dirty="0" err="1" smtClean="0"/>
              <a:t>vs</a:t>
            </a:r>
            <a:r>
              <a:rPr lang="en-US" baseline="0" dirty="0" smtClean="0"/>
              <a:t> </a:t>
            </a:r>
            <a:r>
              <a:rPr lang="en-US" baseline="0" dirty="0" err="1" smtClean="0"/>
              <a:t>interplanar</a:t>
            </a:r>
            <a:r>
              <a:rPr lang="en-US" baseline="0" dirty="0" smtClean="0"/>
              <a:t> distance in the vicinity of GB. This change in </a:t>
            </a:r>
            <a:r>
              <a:rPr lang="en-US" baseline="0" dirty="0" err="1" smtClean="0"/>
              <a:t>interplanar</a:t>
            </a:r>
            <a:r>
              <a:rPr lang="en-US" baseline="0" dirty="0" smtClean="0"/>
              <a:t> distance was correlated to accommodate the GB interface. Sig 97 has highest initial free volume and highest GB energy among the &lt;100&gt; GBs evaluated.</a:t>
            </a:r>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4</a:t>
            </a:fld>
            <a:endParaRPr lang="en-US"/>
          </a:p>
        </p:txBody>
      </p:sp>
    </p:spTree>
    <p:extLst>
      <p:ext uri="{BB962C8B-B14F-4D97-AF65-F5344CB8AC3E}">
        <p14:creationId xmlns:p14="http://schemas.microsoft.com/office/powerpoint/2010/main" val="50789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crack growth</a:t>
            </a:r>
            <a:r>
              <a:rPr lang="en-US" baseline="0" dirty="0" smtClean="0"/>
              <a:t> was negligible due to still being within critical energy release rate required to cause irreversible damage</a:t>
            </a:r>
            <a:r>
              <a:rPr lang="en-US" dirty="0" smtClean="0"/>
              <a:t>. Crack grew</a:t>
            </a:r>
            <a:r>
              <a:rPr lang="en-US" baseline="0" dirty="0" smtClean="0"/>
              <a:t> in between dislocation activities ahead of the crack tip. The relative plateau in growth is primarily due to nucleation of a dislocation and its movement through the grain.</a:t>
            </a:r>
            <a:endParaRPr lang="en-US" dirty="0" smtClean="0"/>
          </a:p>
          <a:p>
            <a:r>
              <a:rPr lang="en-US" dirty="0" smtClean="0"/>
              <a:t>Crack</a:t>
            </a:r>
            <a:r>
              <a:rPr lang="en-US" baseline="0" dirty="0" smtClean="0"/>
              <a:t> growth along +X and –X direction for </a:t>
            </a:r>
            <a:r>
              <a:rPr lang="en-US" dirty="0" smtClean="0"/>
              <a:t>Σ5 (210), Σ5 (310) and Σ13 (320) show relatively</a:t>
            </a:r>
            <a:r>
              <a:rPr lang="en-US" baseline="0" dirty="0" smtClean="0"/>
              <a:t> small asymmetry. The </a:t>
            </a:r>
            <a:r>
              <a:rPr lang="en-US" dirty="0" smtClean="0"/>
              <a:t>Σ13 (510) and Σ97 (940) displayed</a:t>
            </a:r>
            <a:r>
              <a:rPr lang="en-US" baseline="0" dirty="0" smtClean="0"/>
              <a:t> greatest asymmetry on directional crack growth along each GB. </a:t>
            </a:r>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5</a:t>
            </a:fld>
            <a:endParaRPr lang="en-US"/>
          </a:p>
        </p:txBody>
      </p:sp>
    </p:spTree>
    <p:extLst>
      <p:ext uri="{BB962C8B-B14F-4D97-AF65-F5344CB8AC3E}">
        <p14:creationId xmlns:p14="http://schemas.microsoft.com/office/powerpoint/2010/main" val="176570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Crack growth along +X direction showed absence</a:t>
            </a:r>
            <a:r>
              <a:rPr lang="en-US" baseline="0" dirty="0" smtClean="0"/>
              <a:t> of dislocation activity ahead of crack tip. Plastic events ahead of –X direction witnessed dislocation nucleation at 3.25%.</a:t>
            </a:r>
          </a:p>
          <a:p>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6</a:t>
            </a:fld>
            <a:endParaRPr lang="en-US"/>
          </a:p>
        </p:txBody>
      </p:sp>
    </p:spTree>
    <p:extLst>
      <p:ext uri="{BB962C8B-B14F-4D97-AF65-F5344CB8AC3E}">
        <p14:creationId xmlns:p14="http://schemas.microsoft.com/office/powerpoint/2010/main" val="381441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Theta for &lt;110&gt; represents</a:t>
            </a:r>
            <a:r>
              <a:rPr lang="en-US" baseline="0" dirty="0" smtClean="0"/>
              <a:t> the boundary angle, </a:t>
            </a:r>
            <a:r>
              <a:rPr lang="en-US" baseline="0" dirty="0" err="1" smtClean="0"/>
              <a:t>misorientation</a:t>
            </a:r>
            <a:r>
              <a:rPr lang="en-US" baseline="0" dirty="0" smtClean="0"/>
              <a:t> angle could be easily found by 180-theta. The presence of ‘E’ SU brings a larger initial free volume available at the interface. </a:t>
            </a:r>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7</a:t>
            </a:fld>
            <a:endParaRPr lang="en-US"/>
          </a:p>
        </p:txBody>
      </p:sp>
    </p:spTree>
    <p:extLst>
      <p:ext uri="{BB962C8B-B14F-4D97-AF65-F5344CB8AC3E}">
        <p14:creationId xmlns:p14="http://schemas.microsoft.com/office/powerpoint/2010/main" val="299214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the ‘E’ SU GBs displayed twin nucleation ahead of the crack tip along both the direction and due to growth of twin causes negligible or small crack growth. Recess in growth activity as previously mentioned were due to dislocation nucleation and their motion. The growth rates are in correlation to initial free volume of the interface.</a:t>
            </a:r>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8</a:t>
            </a:fld>
            <a:endParaRPr lang="en-US"/>
          </a:p>
        </p:txBody>
      </p:sp>
    </p:spTree>
    <p:extLst>
      <p:ext uri="{BB962C8B-B14F-4D97-AF65-F5344CB8AC3E}">
        <p14:creationId xmlns:p14="http://schemas.microsoft.com/office/powerpoint/2010/main" val="171369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B37D5-C6D4-4F03-A937-C8C2AD16A869}" type="slidenum">
              <a:rPr lang="en-US" smtClean="0"/>
              <a:t>9</a:t>
            </a:fld>
            <a:endParaRPr lang="en-US"/>
          </a:p>
        </p:txBody>
      </p:sp>
    </p:spTree>
    <p:extLst>
      <p:ext uri="{BB962C8B-B14F-4D97-AF65-F5344CB8AC3E}">
        <p14:creationId xmlns:p14="http://schemas.microsoft.com/office/powerpoint/2010/main" val="372927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9908-2B03-41B2-99AC-C1C637CB520C}" type="slidenum">
              <a:rPr lang="en-US" smtClean="0"/>
              <a:t>‹#›</a:t>
            </a:fld>
            <a:endParaRPr lang="en-US"/>
          </a:p>
        </p:txBody>
      </p:sp>
    </p:spTree>
    <p:extLst>
      <p:ext uri="{BB962C8B-B14F-4D97-AF65-F5344CB8AC3E}">
        <p14:creationId xmlns:p14="http://schemas.microsoft.com/office/powerpoint/2010/main" val="3032840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8153400" y="533400"/>
            <a:ext cx="99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79295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1450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02491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ADBB75-4620-4927-9B90-D8EF91B5F70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874768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r>
              <a:rPr lang="en-US" dirty="0" smtClean="0">
                <a:solidFill>
                  <a:prstClr val="black"/>
                </a:solidFill>
              </a:rPr>
              <a:t>1</a:t>
            </a:r>
            <a:endParaRPr lang="en-US" dirty="0">
              <a:solidFill>
                <a:prstClr val="black"/>
              </a:solidFill>
            </a:endParaRPr>
          </a:p>
        </p:txBody>
      </p:sp>
    </p:spTree>
    <p:extLst>
      <p:ext uri="{BB962C8B-B14F-4D97-AF65-F5344CB8AC3E}">
        <p14:creationId xmlns:p14="http://schemas.microsoft.com/office/powerpoint/2010/main" val="268505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dirty="0" smtClean="0">
                <a:solidFill>
                  <a:prstClr val="black"/>
                </a:solidFill>
              </a:rPr>
              <a:t>2</a:t>
            </a:r>
            <a:endParaRPr lang="en-US" dirty="0">
              <a:solidFill>
                <a:prstClr val="black"/>
              </a:solidFill>
            </a:endParaRPr>
          </a:p>
        </p:txBody>
      </p:sp>
    </p:spTree>
    <p:extLst>
      <p:ext uri="{BB962C8B-B14F-4D97-AF65-F5344CB8AC3E}">
        <p14:creationId xmlns:p14="http://schemas.microsoft.com/office/powerpoint/2010/main" val="20483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ADBB75-4620-4927-9B90-D8EF91B5F70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974074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D94CD-7B29-4369-A79A-8E061854989F}"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3793402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D94CD-7B29-4369-A79A-8E061854989F}"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2947825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D94CD-7B29-4369-A79A-8E061854989F}"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9396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9908-2B03-41B2-99AC-C1C637CB520C}" type="slidenum">
              <a:rPr lang="en-US" smtClean="0"/>
              <a:t>‹#›</a:t>
            </a:fld>
            <a:endParaRPr lang="en-US"/>
          </a:p>
        </p:txBody>
      </p:sp>
    </p:spTree>
    <p:extLst>
      <p:ext uri="{BB962C8B-B14F-4D97-AF65-F5344CB8AC3E}">
        <p14:creationId xmlns:p14="http://schemas.microsoft.com/office/powerpoint/2010/main" val="33610422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D94CD-7B29-4369-A79A-8E061854989F}"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165476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D94CD-7B29-4369-A79A-8E061854989F}" type="datetimeFigureOut">
              <a:rPr lang="en-US" smtClean="0"/>
              <a:t>8/8/2013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56751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D94CD-7B29-4369-A79A-8E061854989F}" type="datetimeFigureOut">
              <a:rPr lang="en-US" smtClean="0"/>
              <a:t>8/8/2013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70136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D94CD-7B29-4369-A79A-8E061854989F}"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37609279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D94CD-7B29-4369-A79A-8E061854989F}"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4206570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D94CD-7B29-4369-A79A-8E061854989F}"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2631815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D94CD-7B29-4369-A79A-8E061854989F}"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3077125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D94CD-7B29-4369-A79A-8E061854989F}"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C8FC-9356-45E7-9CFC-D7683EF235EF}" type="slidenum">
              <a:rPr lang="en-US" smtClean="0"/>
              <a:t>‹#›</a:t>
            </a:fld>
            <a:endParaRPr lang="en-US"/>
          </a:p>
        </p:txBody>
      </p:sp>
    </p:spTree>
    <p:extLst>
      <p:ext uri="{BB962C8B-B14F-4D97-AF65-F5344CB8AC3E}">
        <p14:creationId xmlns:p14="http://schemas.microsoft.com/office/powerpoint/2010/main" val="283245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B9908-2B03-41B2-99AC-C1C637CB520C}" type="slidenum">
              <a:rPr lang="en-US" smtClean="0"/>
              <a:t>‹#›</a:t>
            </a:fld>
            <a:endParaRPr lang="en-US"/>
          </a:p>
        </p:txBody>
      </p:sp>
    </p:spTree>
    <p:extLst>
      <p:ext uri="{BB962C8B-B14F-4D97-AF65-F5344CB8AC3E}">
        <p14:creationId xmlns:p14="http://schemas.microsoft.com/office/powerpoint/2010/main" val="250921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1735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a:prstGeom prst="rect">
            <a:avLst/>
          </a:prstGeo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799"/>
            <a:ext cx="8229600" cy="5181601"/>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580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9049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487362"/>
          </a:xfrm>
          <a:prstGeom prst="rect">
            <a:avLst/>
          </a:prstGeo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20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ADBB75-4620-4927-9B90-D8EF91B5F70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45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411162"/>
          </a:xfrm>
          <a:prstGeom prst="rect">
            <a:avLst/>
          </a:prstGeo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336781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
        <p:nvSpPr>
          <p:cNvPr id="7" name="TextBox 6"/>
          <p:cNvSpPr txBox="1"/>
          <p:nvPr userDrawn="1"/>
        </p:nvSpPr>
        <p:spPr>
          <a:xfrm>
            <a:off x="0" y="6488668"/>
            <a:ext cx="9144000" cy="369332"/>
          </a:xfrm>
          <a:prstGeom prst="rect">
            <a:avLst/>
          </a:prstGeom>
          <a:solidFill>
            <a:srgbClr val="800000"/>
          </a:solidFill>
        </p:spPr>
        <p:txBody>
          <a:bodyPr wrap="square" rtlCol="0">
            <a:spAutoFit/>
          </a:bodyPr>
          <a:lstStyle/>
          <a:p>
            <a:pPr algn="ctr"/>
            <a:r>
              <a:rPr lang="en-US" sz="1800" dirty="0" smtClean="0">
                <a:solidFill>
                  <a:schemeClr val="bg1"/>
                </a:solidFill>
              </a:rPr>
              <a:t>multiphysics.lab.asu.edu		LAMMPS</a:t>
            </a:r>
            <a:r>
              <a:rPr lang="en-US" sz="1800" baseline="0" dirty="0" smtClean="0">
                <a:solidFill>
                  <a:schemeClr val="bg1"/>
                </a:solidFill>
              </a:rPr>
              <a:t> Workshop 2013</a:t>
            </a:r>
            <a:r>
              <a:rPr lang="en-US" sz="1800" dirty="0" smtClean="0">
                <a:solidFill>
                  <a:schemeClr val="bg1"/>
                </a:solidFill>
              </a:rPr>
              <a:t>	</a:t>
            </a:r>
            <a:r>
              <a:rPr lang="en-US" sz="1800" baseline="0" dirty="0" smtClean="0">
                <a:solidFill>
                  <a:schemeClr val="bg1"/>
                </a:solidFill>
              </a:rPr>
              <a:t>      i</a:t>
            </a:r>
            <a:r>
              <a:rPr lang="en-US" sz="1800" dirty="0" smtClean="0">
                <a:solidFill>
                  <a:schemeClr val="bg1"/>
                </a:solidFill>
              </a:rPr>
              <a:t>laksh.adlakha@asu.edu</a:t>
            </a:r>
            <a:endParaRPr lang="en-US" sz="1800" dirty="0">
              <a:solidFill>
                <a:schemeClr val="bg1"/>
              </a:solidFill>
            </a:endParaRPr>
          </a:p>
        </p:txBody>
      </p:sp>
    </p:spTree>
    <p:extLst>
      <p:ext uri="{BB962C8B-B14F-4D97-AF65-F5344CB8AC3E}">
        <p14:creationId xmlns:p14="http://schemas.microsoft.com/office/powerpoint/2010/main" val="92525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0" y="76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73"/>
          <p:cNvSpPr>
            <a:spLocks noChangeArrowheads="1"/>
          </p:cNvSpPr>
          <p:nvPr userDrawn="1"/>
        </p:nvSpPr>
        <p:spPr bwMode="auto">
          <a:xfrm>
            <a:off x="0" y="838200"/>
            <a:ext cx="9144000" cy="92075"/>
          </a:xfrm>
          <a:prstGeom prst="rect">
            <a:avLst/>
          </a:prstGeom>
          <a:solidFill>
            <a:srgbClr val="800000"/>
          </a:solidFill>
          <a:ln w="9525">
            <a:noFill/>
            <a:miter lim="800000"/>
            <a:headEnd/>
            <a:tailEnd/>
          </a:ln>
        </p:spPr>
        <p:txBody>
          <a:bodyPr anchor="ctr" anchorCtr="1"/>
          <a:lstStyle/>
          <a:p>
            <a:pPr algn="ctr"/>
            <a:endParaRPr lang="en-US">
              <a:solidFill>
                <a:prstClr val="black"/>
              </a:solidFill>
            </a:endParaRPr>
          </a:p>
        </p:txBody>
      </p:sp>
      <p:sp>
        <p:nvSpPr>
          <p:cNvPr id="5" name="TextBox 4"/>
          <p:cNvSpPr txBox="1"/>
          <p:nvPr userDrawn="1"/>
        </p:nvSpPr>
        <p:spPr>
          <a:xfrm>
            <a:off x="0" y="6488668"/>
            <a:ext cx="9144000" cy="369332"/>
          </a:xfrm>
          <a:prstGeom prst="rect">
            <a:avLst/>
          </a:prstGeom>
          <a:solidFill>
            <a:srgbClr val="800000"/>
          </a:solidFill>
        </p:spPr>
        <p:txBody>
          <a:bodyPr wrap="square" rtlCol="0">
            <a:spAutoFit/>
          </a:bodyPr>
          <a:lstStyle/>
          <a:p>
            <a:pPr algn="ctr"/>
            <a:r>
              <a:rPr lang="en-US" sz="1800" dirty="0" smtClean="0">
                <a:solidFill>
                  <a:schemeClr val="bg1"/>
                </a:solidFill>
              </a:rPr>
              <a:t>multiphysics.lab.asu.edu		LAMMPS</a:t>
            </a:r>
            <a:r>
              <a:rPr lang="en-US" sz="1800" baseline="0" dirty="0" smtClean="0">
                <a:solidFill>
                  <a:schemeClr val="bg1"/>
                </a:solidFill>
              </a:rPr>
              <a:t> Workshop 2013</a:t>
            </a:r>
            <a:r>
              <a:rPr lang="en-US" sz="1800" dirty="0" smtClean="0">
                <a:solidFill>
                  <a:schemeClr val="bg1"/>
                </a:solidFill>
              </a:rPr>
              <a:t>	</a:t>
            </a:r>
            <a:r>
              <a:rPr lang="en-US" sz="1800" baseline="0" dirty="0" smtClean="0">
                <a:solidFill>
                  <a:schemeClr val="bg1"/>
                </a:solidFill>
              </a:rPr>
              <a:t>      i</a:t>
            </a:r>
            <a:r>
              <a:rPr lang="en-US" sz="1800" dirty="0" smtClean="0">
                <a:solidFill>
                  <a:schemeClr val="bg1"/>
                </a:solidFill>
              </a:rPr>
              <a:t>laksh.adlakha@asu.edu</a:t>
            </a:r>
            <a:endParaRPr lang="en-US" sz="1800" dirty="0">
              <a:solidFill>
                <a:schemeClr val="bg1"/>
              </a:solidFill>
            </a:endParaRPr>
          </a:p>
        </p:txBody>
      </p:sp>
      <p:sp>
        <p:nvSpPr>
          <p:cNvPr id="2" name="TextBox 1"/>
          <p:cNvSpPr txBox="1"/>
          <p:nvPr userDrawn="1"/>
        </p:nvSpPr>
        <p:spPr>
          <a:xfrm>
            <a:off x="8153400" y="-2977"/>
            <a:ext cx="990600" cy="307777"/>
          </a:xfrm>
          <a:prstGeom prst="rect">
            <a:avLst/>
          </a:prstGeom>
          <a:noFill/>
        </p:spPr>
        <p:txBody>
          <a:bodyPr wrap="square" rtlCol="0">
            <a:spAutoFit/>
          </a:bodyPr>
          <a:lstStyle/>
          <a:p>
            <a:pPr algn="r"/>
            <a:fld id="{D759B009-7DFF-44EE-B72F-8796A1A5A0B4}" type="slidenum">
              <a:rPr lang="en-US" sz="1400" i="1" u="none" smtClean="0">
                <a:solidFill>
                  <a:schemeClr val="bg1">
                    <a:lumMod val="65000"/>
                  </a:schemeClr>
                </a:solidFill>
                <a:latin typeface="Arial" panose="020B0604020202020204" pitchFamily="34" charset="0"/>
                <a:cs typeface="Arial" panose="020B0604020202020204" pitchFamily="34" charset="0"/>
              </a:rPr>
              <a:pPr algn="r"/>
              <a:t>‹#›</a:t>
            </a:fld>
            <a:r>
              <a:rPr lang="en-US" sz="1400" i="1" u="none" dirty="0" smtClean="0">
                <a:solidFill>
                  <a:schemeClr val="bg1">
                    <a:lumMod val="65000"/>
                  </a:schemeClr>
                </a:solidFill>
                <a:latin typeface="Arial" panose="020B0604020202020204" pitchFamily="34" charset="0"/>
                <a:cs typeface="Arial" panose="020B0604020202020204" pitchFamily="34" charset="0"/>
              </a:rPr>
              <a:t>/13</a:t>
            </a:r>
            <a:endParaRPr lang="en-US" sz="1400" i="1" u="none"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694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9" r:id="rId10"/>
    <p:sldLayoutId id="2147483668" r:id="rId11"/>
    <p:sldLayoutId id="2147483670" r:id="rId12"/>
    <p:sldLayoutId id="2147483671"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8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D94CD-7B29-4369-A79A-8E061854989F}" type="datetimeFigureOut">
              <a:rPr lang="en-US" smtClean="0"/>
              <a:t>8/8/2013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5C8FC-9356-45E7-9CFC-D7683EF235EF}" type="slidenum">
              <a:rPr lang="en-US" smtClean="0"/>
              <a:t>‹#›</a:t>
            </a:fld>
            <a:endParaRPr lang="en-US"/>
          </a:p>
        </p:txBody>
      </p:sp>
      <p:pic>
        <p:nvPicPr>
          <p:cNvPr id="7" name="Picture 7"/>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1093" r="22355" b="24256"/>
          <a:stretch/>
        </p:blipFill>
        <p:spPr bwMode="auto">
          <a:xfrm>
            <a:off x="-76200" y="1295400"/>
            <a:ext cx="9144000" cy="548640"/>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2847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87837" y="1676400"/>
            <a:ext cx="8839200" cy="1470025"/>
          </a:xfrm>
        </p:spPr>
        <p:txBody>
          <a:bodyPr/>
          <a:lstStyle/>
          <a:p>
            <a:pPr>
              <a:defRPr/>
            </a:pPr>
            <a:r>
              <a:rPr lang="en-US" sz="2800" dirty="0">
                <a:ln w="1905"/>
                <a:solidFill>
                  <a:srgbClr val="000099"/>
                </a:solidFill>
                <a:effectLst>
                  <a:innerShdw blurRad="69850" dist="43180" dir="5400000">
                    <a:srgbClr val="000000">
                      <a:alpha val="65000"/>
                    </a:srgbClr>
                  </a:innerShdw>
                </a:effectLst>
              </a:rPr>
              <a:t>Atomic scale investigation of grain boundary structure role on deformation and crack growth dynamics in Aluminum</a:t>
            </a:r>
          </a:p>
        </p:txBody>
      </p:sp>
      <p:sp>
        <p:nvSpPr>
          <p:cNvPr id="14339" name="Rectangle 3"/>
          <p:cNvSpPr>
            <a:spLocks noGrp="1" noChangeArrowheads="1"/>
          </p:cNvSpPr>
          <p:nvPr>
            <p:ph type="subTitle" idx="1"/>
          </p:nvPr>
        </p:nvSpPr>
        <p:spPr>
          <a:xfrm>
            <a:off x="555625" y="3124788"/>
            <a:ext cx="8191500" cy="2895012"/>
          </a:xfrm>
        </p:spPr>
        <p:txBody>
          <a:bodyPr>
            <a:normAutofit/>
          </a:bodyPr>
          <a:lstStyle/>
          <a:p>
            <a:r>
              <a:rPr lang="fi-FI" sz="2400" b="1" dirty="0" smtClean="0">
                <a:solidFill>
                  <a:srgbClr val="C00000"/>
                </a:solidFill>
                <a:latin typeface="Arial" pitchFamily="34" charset="0"/>
                <a:cs typeface="Arial" pitchFamily="34" charset="0"/>
              </a:rPr>
              <a:t>I. Adlakha</a:t>
            </a:r>
            <a:r>
              <a:rPr lang="en-US" sz="2400" baseline="30000" dirty="0">
                <a:solidFill>
                  <a:srgbClr val="C00000"/>
                </a:solidFill>
                <a:latin typeface="Arial" pitchFamily="34" charset="0"/>
                <a:cs typeface="Arial" pitchFamily="34" charset="0"/>
              </a:rPr>
              <a:t>1</a:t>
            </a:r>
            <a:r>
              <a:rPr lang="fi-FI" sz="2400" dirty="0" smtClean="0">
                <a:solidFill>
                  <a:srgbClr val="C00000"/>
                </a:solidFill>
                <a:latin typeface="Arial" pitchFamily="34" charset="0"/>
                <a:cs typeface="Arial" pitchFamily="34" charset="0"/>
              </a:rPr>
              <a:t>, K.N</a:t>
            </a:r>
            <a:r>
              <a:rPr lang="fi-FI" sz="2400" dirty="0">
                <a:solidFill>
                  <a:srgbClr val="C00000"/>
                </a:solidFill>
                <a:latin typeface="Arial" pitchFamily="34" charset="0"/>
                <a:cs typeface="Arial" pitchFamily="34" charset="0"/>
              </a:rPr>
              <a:t>. </a:t>
            </a:r>
            <a:r>
              <a:rPr lang="fi-FI" sz="2400" dirty="0" smtClean="0">
                <a:solidFill>
                  <a:srgbClr val="C00000"/>
                </a:solidFill>
                <a:latin typeface="Arial" pitchFamily="34" charset="0"/>
                <a:cs typeface="Arial" pitchFamily="34" charset="0"/>
              </a:rPr>
              <a:t>Solanki</a:t>
            </a:r>
            <a:r>
              <a:rPr lang="en-US" sz="2400" baseline="30000" dirty="0">
                <a:solidFill>
                  <a:srgbClr val="C00000"/>
                </a:solidFill>
                <a:latin typeface="Arial" pitchFamily="34" charset="0"/>
                <a:cs typeface="Arial" pitchFamily="34" charset="0"/>
              </a:rPr>
              <a:t>1</a:t>
            </a:r>
            <a:r>
              <a:rPr lang="fi-FI" sz="2400" dirty="0" smtClean="0">
                <a:solidFill>
                  <a:srgbClr val="C00000"/>
                </a:solidFill>
                <a:latin typeface="Arial" pitchFamily="34" charset="0"/>
                <a:cs typeface="Arial" pitchFamily="34" charset="0"/>
              </a:rPr>
              <a:t>, M.A. Tschopp</a:t>
            </a:r>
            <a:r>
              <a:rPr lang="en-US" sz="2400" baseline="30000" dirty="0" smtClean="0">
                <a:solidFill>
                  <a:srgbClr val="C00000"/>
                </a:solidFill>
                <a:latin typeface="Arial" pitchFamily="34" charset="0"/>
                <a:cs typeface="Arial" pitchFamily="34" charset="0"/>
              </a:rPr>
              <a:t>2</a:t>
            </a:r>
            <a:endParaRPr lang="fi-FI" sz="2400" dirty="0" smtClean="0">
              <a:solidFill>
                <a:srgbClr val="C00000"/>
              </a:solidFill>
              <a:latin typeface="Arial" pitchFamily="34" charset="0"/>
              <a:cs typeface="Arial" pitchFamily="34" charset="0"/>
            </a:endParaRPr>
          </a:p>
          <a:p>
            <a:pPr eaLnBrk="1" hangingPunct="1"/>
            <a:r>
              <a:rPr lang="en-US" sz="2000" baseline="30000" dirty="0" smtClean="0">
                <a:solidFill>
                  <a:srgbClr val="3333FF"/>
                </a:solidFill>
                <a:latin typeface="Arial" pitchFamily="34" charset="0"/>
                <a:cs typeface="Arial" pitchFamily="34" charset="0"/>
              </a:rPr>
              <a:t>1</a:t>
            </a:r>
            <a:r>
              <a:rPr lang="en-US" sz="2000" dirty="0" smtClean="0">
                <a:solidFill>
                  <a:srgbClr val="3333FF"/>
                </a:solidFill>
                <a:latin typeface="Arial" pitchFamily="34" charset="0"/>
                <a:cs typeface="Arial" pitchFamily="34" charset="0"/>
              </a:rPr>
              <a:t>School </a:t>
            </a:r>
            <a:r>
              <a:rPr lang="en-US" sz="2000" dirty="0">
                <a:solidFill>
                  <a:srgbClr val="3333FF"/>
                </a:solidFill>
                <a:latin typeface="Arial" pitchFamily="34" charset="0"/>
                <a:cs typeface="Arial" pitchFamily="34" charset="0"/>
              </a:rPr>
              <a:t>for Engineering of Matter, Transport, and </a:t>
            </a:r>
            <a:r>
              <a:rPr lang="en-US" sz="2000" dirty="0" smtClean="0">
                <a:solidFill>
                  <a:srgbClr val="3333FF"/>
                </a:solidFill>
                <a:latin typeface="Arial" pitchFamily="34" charset="0"/>
                <a:cs typeface="Arial" pitchFamily="34" charset="0"/>
              </a:rPr>
              <a:t>Energy</a:t>
            </a:r>
          </a:p>
          <a:p>
            <a:pPr eaLnBrk="1" hangingPunct="1"/>
            <a:r>
              <a:rPr lang="fi-FI" sz="2000" dirty="0" smtClean="0">
                <a:solidFill>
                  <a:srgbClr val="3333FF"/>
                </a:solidFill>
                <a:latin typeface="Arial" pitchFamily="34" charset="0"/>
                <a:cs typeface="Arial" pitchFamily="34" charset="0"/>
              </a:rPr>
              <a:t>Arizona State University</a:t>
            </a:r>
          </a:p>
          <a:p>
            <a:pPr eaLnBrk="1" hangingPunct="1"/>
            <a:r>
              <a:rPr lang="fi-FI" sz="2000" dirty="0" smtClean="0">
                <a:solidFill>
                  <a:srgbClr val="3333FF"/>
                </a:solidFill>
                <a:latin typeface="Arial" pitchFamily="34" charset="0"/>
                <a:cs typeface="Arial" pitchFamily="34" charset="0"/>
              </a:rPr>
              <a:t>www.multiphysics.lab.asu.edu   kiran.solanki@asu.edu</a:t>
            </a:r>
          </a:p>
          <a:p>
            <a:r>
              <a:rPr lang="en-US" sz="1800" baseline="30000" dirty="0" smtClean="0">
                <a:solidFill>
                  <a:srgbClr val="3333FF"/>
                </a:solidFill>
                <a:latin typeface="Arial" pitchFamily="34" charset="0"/>
                <a:cs typeface="Arial" pitchFamily="34" charset="0"/>
              </a:rPr>
              <a:t>2</a:t>
            </a:r>
            <a:r>
              <a:rPr lang="en-US" sz="2000" dirty="0" smtClean="0">
                <a:solidFill>
                  <a:srgbClr val="3333FF"/>
                </a:solidFill>
                <a:latin typeface="Arial" pitchFamily="34" charset="0"/>
                <a:cs typeface="Arial" pitchFamily="34" charset="0"/>
              </a:rPr>
              <a:t>Army Research Laboratory, Weapons and Materials Research Directorate, APG, MD 21014.</a:t>
            </a:r>
          </a:p>
        </p:txBody>
      </p:sp>
      <p:pic>
        <p:nvPicPr>
          <p:cNvPr id="1389569" name="Picture 1"/>
          <p:cNvPicPr>
            <a:picLocks noChangeAspect="1" noChangeArrowheads="1"/>
          </p:cNvPicPr>
          <p:nvPr/>
        </p:nvPicPr>
        <p:blipFill>
          <a:blip r:embed="rId3" cstate="print"/>
          <a:srcRect/>
          <a:stretch>
            <a:fillRect/>
          </a:stretch>
        </p:blipFill>
        <p:spPr bwMode="auto">
          <a:xfrm>
            <a:off x="6093336" y="314309"/>
            <a:ext cx="2933701" cy="872503"/>
          </a:xfrm>
          <a:prstGeom prst="rect">
            <a:avLst/>
          </a:prstGeom>
          <a:noFill/>
          <a:ln w="9525">
            <a:noFill/>
            <a:miter lim="800000"/>
            <a:headEnd/>
            <a:tailEnd/>
          </a:ln>
          <a:effectLst/>
        </p:spPr>
      </p:pic>
      <p:pic>
        <p:nvPicPr>
          <p:cNvPr id="1492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73" y="314308"/>
            <a:ext cx="2165752" cy="86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21093" r="22355" b="24256"/>
          <a:stretch/>
        </p:blipFill>
        <p:spPr bwMode="auto">
          <a:xfrm>
            <a:off x="6658" y="1280160"/>
            <a:ext cx="9144000" cy="548640"/>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1521" y="5791200"/>
            <a:ext cx="7534274" cy="584775"/>
          </a:xfrm>
          <a:prstGeom prst="rect">
            <a:avLst/>
          </a:prstGeom>
        </p:spPr>
        <p:txBody>
          <a:bodyPr wrap="square">
            <a:spAutoFit/>
          </a:bodyPr>
          <a:lstStyle/>
          <a:p>
            <a:pPr algn="ctr"/>
            <a:r>
              <a:rPr lang="en-US" sz="1600" dirty="0">
                <a:solidFill>
                  <a:srgbClr val="800000"/>
                </a:solidFill>
                <a:latin typeface="Arial" pitchFamily="34" charset="0"/>
                <a:cs typeface="Arial" pitchFamily="34" charset="0"/>
              </a:rPr>
              <a:t>We acknowledge the support of the Office of Naval Research under grant N000141110793</a:t>
            </a:r>
          </a:p>
        </p:txBody>
      </p:sp>
    </p:spTree>
    <p:extLst>
      <p:ext uri="{BB962C8B-B14F-4D97-AF65-F5344CB8AC3E}">
        <p14:creationId xmlns:p14="http://schemas.microsoft.com/office/powerpoint/2010/main" val="366064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4575"/>
            <a:ext cx="671195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4417874"/>
            <a:ext cx="8763000" cy="1754326"/>
          </a:xfrm>
          <a:prstGeom prst="rect">
            <a:avLst/>
          </a:prstGeom>
        </p:spPr>
        <p:txBody>
          <a:bodyPr wrap="square">
            <a:spAutoFit/>
          </a:bodyPr>
          <a:lstStyle/>
          <a:p>
            <a:pPr marL="285750" indent="-285750">
              <a:buFont typeface="Wingdings" pitchFamily="2" charset="2"/>
              <a:buChar char="v"/>
            </a:pPr>
            <a:r>
              <a:rPr lang="en-US" dirty="0" smtClean="0"/>
              <a:t>Along </a:t>
            </a:r>
            <a:r>
              <a:rPr lang="en-US" dirty="0"/>
              <a:t>the –X direction, a steady state crack growth was observed up to an applied strain of 3.5% </a:t>
            </a:r>
            <a:r>
              <a:rPr lang="en-US" dirty="0" smtClean="0"/>
              <a:t>.subsequently followed by nucleation of an ISF. </a:t>
            </a:r>
          </a:p>
          <a:p>
            <a:pPr marL="285750" indent="-285750">
              <a:buFont typeface="Wingdings" pitchFamily="2" charset="2"/>
              <a:buChar char="v"/>
            </a:pPr>
            <a:r>
              <a:rPr lang="en-US" dirty="0"/>
              <a:t>The </a:t>
            </a:r>
            <a:r>
              <a:rPr lang="en-US" dirty="0" smtClean="0"/>
              <a:t>growth along </a:t>
            </a:r>
            <a:r>
              <a:rPr lang="en-US" dirty="0"/>
              <a:t>the –X </a:t>
            </a:r>
            <a:r>
              <a:rPr lang="en-US" dirty="0" smtClean="0"/>
              <a:t>direction between </a:t>
            </a:r>
            <a:r>
              <a:rPr lang="en-US" dirty="0"/>
              <a:t>applied strains of 3.5-4.6</a:t>
            </a:r>
            <a:r>
              <a:rPr lang="en-US" dirty="0" smtClean="0"/>
              <a:t>% was retarded, </a:t>
            </a:r>
            <a:r>
              <a:rPr lang="en-US" dirty="0"/>
              <a:t>primarily due to blunting of the crack tip and due to the </a:t>
            </a:r>
            <a:r>
              <a:rPr lang="en-US" dirty="0" smtClean="0"/>
              <a:t>high relative </a:t>
            </a:r>
            <a:r>
              <a:rPr lang="en-US" dirty="0"/>
              <a:t>angle between the initial slip system and the crack </a:t>
            </a:r>
            <a:r>
              <a:rPr lang="en-US" dirty="0" smtClean="0"/>
              <a:t>plane (121.48</a:t>
            </a:r>
            <a:r>
              <a:rPr lang="en-US" baseline="30000" dirty="0" smtClean="0"/>
              <a:t>0</a:t>
            </a:r>
            <a:r>
              <a:rPr lang="en-US" dirty="0" smtClean="0"/>
              <a:t>) </a:t>
            </a:r>
            <a:r>
              <a:rPr lang="en-US" dirty="0"/>
              <a:t>requiring a large amount of energy to propagate </a:t>
            </a:r>
            <a:r>
              <a:rPr lang="en-US" dirty="0" smtClean="0"/>
              <a:t>the dislocation . </a:t>
            </a:r>
            <a:endParaRPr lang="en-US" dirty="0">
              <a:cs typeface="Times New Roman" pitchFamily="18" charset="0"/>
            </a:endParaRPr>
          </a:p>
        </p:txBody>
      </p:sp>
      <p:sp>
        <p:nvSpPr>
          <p:cNvPr id="4" name="Rectangle 3"/>
          <p:cNvSpPr/>
          <p:nvPr/>
        </p:nvSpPr>
        <p:spPr>
          <a:xfrm>
            <a:off x="152400" y="4392377"/>
            <a:ext cx="8751369" cy="1779823"/>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8100" y="152400"/>
            <a:ext cx="8877300" cy="533400"/>
          </a:xfrm>
          <a:prstGeom prst="rect">
            <a:avLst/>
          </a:prstGeom>
        </p:spPr>
        <p:txBody>
          <a:bodyPr lIns="91419" tIns="45709" rIns="91419" bIns="45709"/>
          <a:lstStyle>
            <a:lvl1pPr algn="l" defTabSz="914400" rtl="0" eaLnBrk="1" latinLnBrk="0" hangingPunct="1">
              <a:spcBef>
                <a:spcPct val="0"/>
              </a:spcBef>
              <a:buNone/>
              <a:defRPr sz="3600" b="1" kern="1200">
                <a:solidFill>
                  <a:srgbClr val="800000"/>
                </a:solidFill>
                <a:latin typeface="Arial" pitchFamily="34" charset="0"/>
                <a:ea typeface="+mj-ea"/>
                <a:cs typeface="Arial" pitchFamily="34" charset="0"/>
              </a:defRPr>
            </a:lvl1pPr>
          </a:lstStyle>
          <a:p>
            <a:r>
              <a:rPr lang="en-US" dirty="0" smtClean="0">
                <a:latin typeface="Arial"/>
                <a:cs typeface="Arial"/>
              </a:rPr>
              <a:t>Crack Growth Asymmetry contd.</a:t>
            </a:r>
            <a:endParaRPr lang="en-US" dirty="0"/>
          </a:p>
        </p:txBody>
      </p:sp>
    </p:spTree>
    <p:extLst>
      <p:ext uri="{BB962C8B-B14F-4D97-AF65-F5344CB8AC3E}">
        <p14:creationId xmlns:p14="http://schemas.microsoft.com/office/powerpoint/2010/main" val="1331951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53403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67025"/>
            <a:ext cx="53403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904" t="7519" r="18546" b="7284"/>
          <a:stretch/>
        </p:blipFill>
        <p:spPr bwMode="auto">
          <a:xfrm>
            <a:off x="8382000" y="2690813"/>
            <a:ext cx="677922" cy="163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1" y="1917680"/>
            <a:ext cx="2971800" cy="3416320"/>
          </a:xfrm>
          <a:prstGeom prst="rect">
            <a:avLst/>
          </a:prstGeom>
        </p:spPr>
        <p:txBody>
          <a:bodyPr wrap="square">
            <a:spAutoFit/>
          </a:bodyPr>
          <a:lstStyle/>
          <a:p>
            <a:pPr marL="285750" indent="-285750">
              <a:buFont typeface="Wingdings" pitchFamily="2" charset="2"/>
              <a:buChar char="v"/>
            </a:pPr>
            <a:r>
              <a:rPr lang="en-US" dirty="0" smtClean="0"/>
              <a:t>Rearrangement of ‘E’ SU creates an ISF; which acts as a site for a partial dislocation .</a:t>
            </a:r>
          </a:p>
          <a:p>
            <a:pPr marL="285750" indent="-285750">
              <a:buFont typeface="Wingdings" pitchFamily="2" charset="2"/>
              <a:buChar char="v"/>
            </a:pPr>
            <a:r>
              <a:rPr lang="en-US" dirty="0" smtClean="0">
                <a:solidFill>
                  <a:schemeClr val="tx1"/>
                </a:solidFill>
              </a:rPr>
              <a:t>The </a:t>
            </a:r>
            <a:r>
              <a:rPr lang="en-US" dirty="0">
                <a:solidFill>
                  <a:schemeClr val="tx1"/>
                </a:solidFill>
              </a:rPr>
              <a:t>leading partial was trailed by a twin partial dislocation to form the twin </a:t>
            </a:r>
            <a:r>
              <a:rPr lang="en-US" dirty="0" smtClean="0">
                <a:solidFill>
                  <a:schemeClr val="tx1"/>
                </a:solidFill>
              </a:rPr>
              <a:t>embryo. </a:t>
            </a:r>
          </a:p>
          <a:p>
            <a:pPr marL="285750" indent="-285750">
              <a:buFont typeface="Wingdings" pitchFamily="2" charset="2"/>
              <a:buChar char="v"/>
            </a:pPr>
            <a:r>
              <a:rPr lang="en-US" dirty="0" smtClean="0">
                <a:cs typeface="Times New Roman" pitchFamily="18" charset="0"/>
              </a:rPr>
              <a:t>An interesting feature of plastic events was limited atomic movements for twin deformation.</a:t>
            </a:r>
            <a:endParaRPr lang="en-US" dirty="0">
              <a:solidFill>
                <a:schemeClr val="tx1"/>
              </a:solidFill>
              <a:cs typeface="Times New Roman" pitchFamily="18" charset="0"/>
            </a:endParaRPr>
          </a:p>
        </p:txBody>
      </p:sp>
      <p:sp>
        <p:nvSpPr>
          <p:cNvPr id="9" name="Rectangle 8"/>
          <p:cNvSpPr/>
          <p:nvPr/>
        </p:nvSpPr>
        <p:spPr>
          <a:xfrm>
            <a:off x="76200" y="1917680"/>
            <a:ext cx="2971800" cy="3492520"/>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190" y="4595813"/>
            <a:ext cx="53340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76200" y="152400"/>
            <a:ext cx="8229600" cy="533400"/>
          </a:xfrm>
          <a:prstGeom prst="rect">
            <a:avLst/>
          </a:prstGeom>
        </p:spPr>
        <p:txBody>
          <a:bodyPr lIns="91419" tIns="45709" rIns="91419" bIns="45709"/>
          <a:lstStyle>
            <a:lvl1pPr algn="l" defTabSz="914400" rtl="0" eaLnBrk="1" latinLnBrk="0" hangingPunct="1">
              <a:spcBef>
                <a:spcPct val="0"/>
              </a:spcBef>
              <a:buNone/>
              <a:defRPr sz="3600" b="1" kern="1200">
                <a:solidFill>
                  <a:srgbClr val="800000"/>
                </a:solidFill>
                <a:latin typeface="Arial" pitchFamily="34" charset="0"/>
                <a:ea typeface="+mj-ea"/>
                <a:cs typeface="Arial" pitchFamily="34" charset="0"/>
              </a:defRPr>
            </a:lvl1pPr>
          </a:lstStyle>
          <a:p>
            <a:r>
              <a:rPr lang="en-US" dirty="0" smtClean="0">
                <a:latin typeface="Arial"/>
                <a:cs typeface="Arial"/>
              </a:rPr>
              <a:t>Twin Deformation in &lt;110&gt; STGB</a:t>
            </a:r>
            <a:endParaRPr lang="en-US" dirty="0"/>
          </a:p>
        </p:txBody>
      </p:sp>
    </p:spTree>
    <p:extLst>
      <p:ext uri="{BB962C8B-B14F-4D97-AF65-F5344CB8AC3E}">
        <p14:creationId xmlns:p14="http://schemas.microsoft.com/office/powerpoint/2010/main" val="4096379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088172"/>
            <a:ext cx="8648700" cy="4093428"/>
          </a:xfrm>
          <a:prstGeom prst="rect">
            <a:avLst/>
          </a:prstGeom>
        </p:spPr>
        <p:txBody>
          <a:bodyPr wrap="square">
            <a:spAutoFit/>
          </a:bodyPr>
          <a:lstStyle/>
          <a:p>
            <a:pPr marL="457200" indent="-457200">
              <a:buFont typeface="Wingdings" pitchFamily="2" charset="2"/>
              <a:buChar char="v"/>
            </a:pPr>
            <a:r>
              <a:rPr lang="en-US" sz="2000" dirty="0" smtClean="0"/>
              <a:t>The </a:t>
            </a:r>
            <a:r>
              <a:rPr lang="en-US" sz="2000" dirty="0"/>
              <a:t>normal interface strength for GBs containing ‘D’ SU or SF in the GB structural description (Σ13 (510) θ=22.6° and Σ97 (940) θ=47.9°) showed noticeably lower interface strength compared to other &lt;100&gt; </a:t>
            </a:r>
            <a:r>
              <a:rPr lang="en-US" sz="2000" dirty="0" smtClean="0"/>
              <a:t>GBs.</a:t>
            </a:r>
          </a:p>
          <a:p>
            <a:pPr marL="457200" indent="-457200">
              <a:buFont typeface="Wingdings" pitchFamily="2" charset="2"/>
              <a:buChar char="v"/>
            </a:pPr>
            <a:r>
              <a:rPr lang="en-US" sz="2000" dirty="0"/>
              <a:t>The stress-strain response for the &lt;110&gt; STGB interface </a:t>
            </a:r>
            <a:r>
              <a:rPr lang="en-US" sz="2000" dirty="0" smtClean="0"/>
              <a:t>shows presence of two distinct regimes the </a:t>
            </a:r>
            <a:r>
              <a:rPr lang="en-US" sz="2000" dirty="0"/>
              <a:t>‘E’ </a:t>
            </a:r>
            <a:r>
              <a:rPr lang="en-US" sz="2000" dirty="0" smtClean="0"/>
              <a:t>SU </a:t>
            </a:r>
            <a:r>
              <a:rPr lang="en-US" sz="2000" dirty="0"/>
              <a:t>GBs </a:t>
            </a:r>
            <a:r>
              <a:rPr lang="en-US" sz="2000" dirty="0" smtClean="0"/>
              <a:t>(</a:t>
            </a:r>
            <a:r>
              <a:rPr lang="en-US" sz="2000" i="1" dirty="0" smtClean="0">
                <a:latin typeface="Cambria Math"/>
                <a:ea typeface="Cambria Math"/>
              </a:rPr>
              <a:t>ϕ </a:t>
            </a:r>
            <a:r>
              <a:rPr lang="en-US" sz="2000" dirty="0" smtClean="0"/>
              <a:t>&gt; 109.47°)  and  the remaining </a:t>
            </a:r>
            <a:r>
              <a:rPr lang="en-US" sz="2000" dirty="0"/>
              <a:t>GBs (</a:t>
            </a:r>
            <a:r>
              <a:rPr lang="en-US" sz="2000" i="1" dirty="0">
                <a:latin typeface="Cambria Math"/>
                <a:ea typeface="Cambria Math"/>
              </a:rPr>
              <a:t>ϕ </a:t>
            </a:r>
            <a:r>
              <a:rPr lang="en-US" sz="2000" dirty="0" smtClean="0"/>
              <a:t>&lt; </a:t>
            </a:r>
            <a:r>
              <a:rPr lang="en-US" sz="2000" dirty="0"/>
              <a:t>109.47°).</a:t>
            </a:r>
            <a:endParaRPr lang="en-US" sz="2000" dirty="0" smtClean="0"/>
          </a:p>
          <a:p>
            <a:pPr marL="457200" indent="-457200">
              <a:buFont typeface="Wingdings" pitchFamily="2" charset="2"/>
              <a:buChar char="v"/>
            </a:pPr>
            <a:r>
              <a:rPr lang="en-US" sz="2000" dirty="0"/>
              <a:t> </a:t>
            </a:r>
            <a:r>
              <a:rPr lang="en-US" sz="2000" dirty="0" smtClean="0"/>
              <a:t>Presence of ‘E’ SU lowers </a:t>
            </a:r>
            <a:r>
              <a:rPr lang="en-US" sz="2000" dirty="0"/>
              <a:t>the maximum normal interface strength by an average </a:t>
            </a:r>
            <a:r>
              <a:rPr lang="en-US" sz="2000" dirty="0" smtClean="0"/>
              <a:t>35</a:t>
            </a:r>
            <a:r>
              <a:rPr lang="en-US" sz="2000" dirty="0"/>
              <a:t>% when compared to other &lt;110&gt; STGBs</a:t>
            </a:r>
            <a:r>
              <a:rPr lang="en-US" sz="2000" dirty="0" smtClean="0"/>
              <a:t>.</a:t>
            </a:r>
          </a:p>
          <a:p>
            <a:pPr marL="457200" indent="-457200">
              <a:buFont typeface="Wingdings" pitchFamily="2" charset="2"/>
              <a:buChar char="v"/>
            </a:pPr>
            <a:r>
              <a:rPr lang="en-US" sz="2000" dirty="0"/>
              <a:t>The maximum growth rate witnessed by the GB interface was in correlation with the initial free volume of the GB </a:t>
            </a:r>
            <a:r>
              <a:rPr lang="en-US" sz="2000" dirty="0" smtClean="0"/>
              <a:t>interface, </a:t>
            </a:r>
          </a:p>
          <a:p>
            <a:pPr marL="457200" indent="-457200">
              <a:buFont typeface="Wingdings" pitchFamily="2" charset="2"/>
              <a:buChar char="v"/>
            </a:pPr>
            <a:r>
              <a:rPr lang="en-US" sz="2000" dirty="0" smtClean="0"/>
              <a:t>The orientation of slip planes relative to the crack plane and the growth direction were found to be a key aspect to inception of directional crack growth response.</a:t>
            </a:r>
          </a:p>
        </p:txBody>
      </p:sp>
      <p:sp>
        <p:nvSpPr>
          <p:cNvPr id="3" name="Rectangle 2"/>
          <p:cNvSpPr/>
          <p:nvPr/>
        </p:nvSpPr>
        <p:spPr>
          <a:xfrm>
            <a:off x="0" y="191869"/>
            <a:ext cx="2698175"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Conclusion</a:t>
            </a:r>
            <a:endParaRPr lang="en-US" sz="3600" b="1" dirty="0">
              <a:solidFill>
                <a:srgbClr val="800000"/>
              </a:solidFill>
              <a:latin typeface="Arial" pitchFamily="34" charset="0"/>
              <a:ea typeface="+mj-ea"/>
              <a:cs typeface="Arial" pitchFamily="34" charset="0"/>
            </a:endParaRPr>
          </a:p>
        </p:txBody>
      </p:sp>
      <p:sp>
        <p:nvSpPr>
          <p:cNvPr id="7" name="Rectangle 6"/>
          <p:cNvSpPr/>
          <p:nvPr/>
        </p:nvSpPr>
        <p:spPr>
          <a:xfrm>
            <a:off x="228600" y="1066801"/>
            <a:ext cx="8686800" cy="4267200"/>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21093" r="22355" b="24256"/>
          <a:stretch/>
        </p:blipFill>
        <p:spPr bwMode="auto">
          <a:xfrm>
            <a:off x="0" y="5699760"/>
            <a:ext cx="9144000" cy="548640"/>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47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590800"/>
            <a:ext cx="2501710"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Thank You</a:t>
            </a:r>
            <a:endParaRPr lang="en-US" sz="3600" b="1" dirty="0">
              <a:solidFill>
                <a:srgbClr val="800000"/>
              </a:solidFill>
              <a:latin typeface="Arial" pitchFamily="34" charset="0"/>
              <a:ea typeface="+mj-ea"/>
              <a:cs typeface="Arial" pitchFamily="34" charset="0"/>
            </a:endParaRPr>
          </a:p>
        </p:txBody>
      </p:sp>
    </p:spTree>
    <p:extLst>
      <p:ext uri="{BB962C8B-B14F-4D97-AF65-F5344CB8AC3E}">
        <p14:creationId xmlns:p14="http://schemas.microsoft.com/office/powerpoint/2010/main" val="1145357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84" y="152400"/>
            <a:ext cx="8229600" cy="715962"/>
          </a:xfrm>
          <a:prstGeom prst="rect">
            <a:avLst/>
          </a:prstGeom>
        </p:spPr>
        <p:txBody>
          <a:bodyPr/>
          <a:lstStyle>
            <a:lvl1pPr algn="l" defTabSz="914400" rtl="0" eaLnBrk="1" latinLnBrk="0" hangingPunct="1">
              <a:spcBef>
                <a:spcPct val="0"/>
              </a:spcBef>
              <a:buNone/>
              <a:defRPr sz="3600" b="1" kern="1200">
                <a:solidFill>
                  <a:srgbClr val="800000"/>
                </a:solidFill>
                <a:latin typeface="Arial" pitchFamily="34" charset="0"/>
                <a:ea typeface="+mj-ea"/>
                <a:cs typeface="Arial" pitchFamily="34" charset="0"/>
              </a:defRPr>
            </a:lvl1pPr>
          </a:lstStyle>
          <a:p>
            <a:r>
              <a:rPr lang="en-US" dirty="0" smtClean="0"/>
              <a:t>Motivation</a:t>
            </a:r>
            <a:endParaRPr lang="en-US" dirty="0"/>
          </a:p>
        </p:txBody>
      </p:sp>
      <p:sp>
        <p:nvSpPr>
          <p:cNvPr id="3" name="TextBox 2"/>
          <p:cNvSpPr txBox="1"/>
          <p:nvPr/>
        </p:nvSpPr>
        <p:spPr>
          <a:xfrm>
            <a:off x="76200" y="1061621"/>
            <a:ext cx="4724400" cy="5262979"/>
          </a:xfrm>
          <a:prstGeom prst="rect">
            <a:avLst/>
          </a:prstGeom>
          <a:noFill/>
        </p:spPr>
        <p:txBody>
          <a:bodyPr wrap="square" rtlCol="0">
            <a:spAutoFit/>
          </a:bodyPr>
          <a:lstStyle/>
          <a:p>
            <a:pPr marL="285750" indent="-285750">
              <a:buFont typeface="Wingdings" pitchFamily="2" charset="2"/>
              <a:buChar char="v"/>
            </a:pPr>
            <a:r>
              <a:rPr lang="en-US" sz="2400" dirty="0" smtClean="0"/>
              <a:t>The role of GB characteristics mentioned below on intergranular fracture</a:t>
            </a:r>
          </a:p>
          <a:p>
            <a:pPr marL="800100" lvl="1" indent="-342900">
              <a:buFont typeface="Wingdings" panose="05000000000000000000" pitchFamily="2" charset="2"/>
              <a:buChar char="§"/>
            </a:pPr>
            <a:r>
              <a:rPr lang="en-US" sz="2400" dirty="0" smtClean="0"/>
              <a:t> Structural units (SUs)</a:t>
            </a:r>
          </a:p>
          <a:p>
            <a:pPr marL="800100" lvl="1" indent="-342900">
              <a:buFont typeface="Wingdings" panose="05000000000000000000" pitchFamily="2" charset="2"/>
              <a:buChar char="§"/>
            </a:pPr>
            <a:r>
              <a:rPr lang="en-US" sz="2400" dirty="0" smtClean="0"/>
              <a:t> GB energy</a:t>
            </a:r>
          </a:p>
          <a:p>
            <a:pPr marL="800100" lvl="1" indent="-342900">
              <a:buFont typeface="Wingdings" panose="05000000000000000000" pitchFamily="2" charset="2"/>
              <a:buChar char="§"/>
            </a:pPr>
            <a:r>
              <a:rPr lang="en-US" sz="2400" dirty="0" smtClean="0"/>
              <a:t> </a:t>
            </a:r>
            <a:r>
              <a:rPr lang="en-US" sz="2400" dirty="0"/>
              <a:t>I</a:t>
            </a:r>
            <a:r>
              <a:rPr lang="en-US" sz="2400" dirty="0" smtClean="0"/>
              <a:t>nitial free volume</a:t>
            </a:r>
          </a:p>
          <a:p>
            <a:pPr marL="800100" lvl="1" indent="-342900">
              <a:buFont typeface="Wingdings" panose="05000000000000000000" pitchFamily="2" charset="2"/>
              <a:buChar char="§"/>
            </a:pPr>
            <a:r>
              <a:rPr lang="en-US" sz="2400" dirty="0" smtClean="0"/>
              <a:t> The slip plane orientation relative to the crack plane and the growth direction.</a:t>
            </a:r>
            <a:endParaRPr lang="en-US" sz="2400" dirty="0"/>
          </a:p>
          <a:p>
            <a:pPr marL="285750" indent="-285750">
              <a:buFont typeface="Wingdings" pitchFamily="2" charset="2"/>
              <a:buChar char="v"/>
            </a:pPr>
            <a:r>
              <a:rPr lang="en-US" sz="2400" dirty="0" smtClean="0"/>
              <a:t> The slip plane angle relative to the crack plane and the growth direction sufficient to describe the directional crack growth behavior and the ductile/brittle response.</a:t>
            </a:r>
          </a:p>
        </p:txBody>
      </p:sp>
      <p:sp>
        <p:nvSpPr>
          <p:cNvPr id="4" name="Rectangle 3"/>
          <p:cNvSpPr/>
          <p:nvPr/>
        </p:nvSpPr>
        <p:spPr>
          <a:xfrm>
            <a:off x="76200" y="1066800"/>
            <a:ext cx="4724400" cy="5209357"/>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404510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912196" y="3733800"/>
            <a:ext cx="3698404" cy="2743200"/>
            <a:chOff x="4912196" y="3733800"/>
            <a:chExt cx="3698404" cy="274320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196" y="3733800"/>
              <a:ext cx="36984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5400000">
              <a:off x="7838742" y="4353259"/>
              <a:ext cx="236855" cy="826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8039100" y="5295900"/>
              <a:ext cx="2286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214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0" y="191869"/>
            <a:ext cx="3057247" cy="646331"/>
          </a:xfrm>
          <a:prstGeom prst="rect">
            <a:avLst/>
          </a:prstGeom>
        </p:spPr>
        <p:txBody>
          <a:bodyPr wrap="none">
            <a:spAutoFit/>
          </a:bodyPr>
          <a:lstStyle/>
          <a:p>
            <a:r>
              <a:rPr lang="en-US" sz="3600" b="1" dirty="0">
                <a:solidFill>
                  <a:srgbClr val="800000"/>
                </a:solidFill>
                <a:latin typeface="Arial" pitchFamily="34" charset="0"/>
                <a:ea typeface="+mj-ea"/>
                <a:cs typeface="Arial" pitchFamily="34" charset="0"/>
              </a:rPr>
              <a:t>Methodology</a:t>
            </a:r>
          </a:p>
        </p:txBody>
      </p:sp>
      <p:sp>
        <p:nvSpPr>
          <p:cNvPr id="83" name="TextBox 82"/>
          <p:cNvSpPr txBox="1"/>
          <p:nvPr/>
        </p:nvSpPr>
        <p:spPr>
          <a:xfrm>
            <a:off x="200025" y="1370886"/>
            <a:ext cx="4905375" cy="4801314"/>
          </a:xfrm>
          <a:prstGeom prst="rect">
            <a:avLst/>
          </a:prstGeom>
          <a:noFill/>
        </p:spPr>
        <p:txBody>
          <a:bodyPr wrap="square" rtlCol="0">
            <a:spAutoFit/>
          </a:bodyPr>
          <a:lstStyle/>
          <a:p>
            <a:pPr marL="285750" indent="-285750">
              <a:buFont typeface="Wingdings" pitchFamily="2" charset="2"/>
              <a:buChar char="v"/>
            </a:pPr>
            <a:r>
              <a:rPr lang="en-US" dirty="0"/>
              <a:t>Molecular Dynamics (MD) simulations were carried out </a:t>
            </a:r>
            <a:r>
              <a:rPr lang="en-US" dirty="0" smtClean="0"/>
              <a:t>using </a:t>
            </a:r>
            <a:r>
              <a:rPr lang="en-US" dirty="0"/>
              <a:t>LAMMPS. </a:t>
            </a:r>
          </a:p>
          <a:p>
            <a:pPr marL="285750" indent="-285750">
              <a:buFont typeface="Wingdings" pitchFamily="2" charset="2"/>
              <a:buChar char="v"/>
            </a:pPr>
            <a:r>
              <a:rPr lang="en-US" dirty="0"/>
              <a:t> Liu et al.’s  semi </a:t>
            </a:r>
            <a:r>
              <a:rPr lang="en-US" dirty="0" smtClean="0"/>
              <a:t>empirical </a:t>
            </a:r>
            <a:r>
              <a:rPr lang="en-US" dirty="0"/>
              <a:t>embedded atom method (EAM</a:t>
            </a:r>
            <a:r>
              <a:rPr lang="en-US" dirty="0" smtClean="0"/>
              <a:t>) was used for the modeling atomic behavior of  </a:t>
            </a:r>
            <a:r>
              <a:rPr lang="en-US" dirty="0"/>
              <a:t>Al.  </a:t>
            </a:r>
            <a:endParaRPr lang="en-US" dirty="0" smtClean="0"/>
          </a:p>
          <a:p>
            <a:pPr marL="285750" indent="-285750">
              <a:buFont typeface="Wingdings" pitchFamily="2" charset="2"/>
              <a:buChar char="v"/>
            </a:pPr>
            <a:r>
              <a:rPr lang="en-US" dirty="0" smtClean="0"/>
              <a:t>Initially  a GB specimen of dimensions 500Å x 500Å x 40Å.  </a:t>
            </a:r>
          </a:p>
          <a:p>
            <a:pPr marL="285750" indent="-285750">
              <a:buFont typeface="Wingdings" pitchFamily="2" charset="2"/>
              <a:buChar char="v"/>
            </a:pPr>
            <a:r>
              <a:rPr lang="en-US" dirty="0" smtClean="0"/>
              <a:t>Non-periodic boundary (s) along the X and periodic boundary (p) conditions in  the Y and Z.</a:t>
            </a:r>
          </a:p>
          <a:p>
            <a:pPr marL="285750" indent="-285750">
              <a:buFont typeface="Wingdings" pitchFamily="2" charset="2"/>
              <a:buChar char="v"/>
            </a:pPr>
            <a:r>
              <a:rPr lang="en-US" dirty="0" smtClean="0"/>
              <a:t>Energy minimization  (NVE) was carried out for 120fs, followed by a pressure relaxation (NPT) for 80fs at 300K.</a:t>
            </a:r>
          </a:p>
          <a:p>
            <a:pPr marL="285750" indent="-285750">
              <a:buFont typeface="Wingdings" pitchFamily="2" charset="2"/>
              <a:buChar char="v"/>
            </a:pPr>
            <a:r>
              <a:rPr lang="en-US" dirty="0" smtClean="0"/>
              <a:t>Initial crack of 2a/W = 0.1 is created in the middle of domain.</a:t>
            </a:r>
          </a:p>
          <a:p>
            <a:pPr marL="285750" indent="-285750">
              <a:buFont typeface="Wingdings" pitchFamily="2" charset="2"/>
              <a:buChar char="v"/>
            </a:pPr>
            <a:r>
              <a:rPr lang="en-US" dirty="0" smtClean="0"/>
              <a:t>Strain rate 10</a:t>
            </a:r>
            <a:r>
              <a:rPr lang="en-US" baseline="30000" dirty="0" smtClean="0"/>
              <a:t>8 </a:t>
            </a:r>
            <a:r>
              <a:rPr lang="en-US" dirty="0" smtClean="0"/>
              <a:t>1/s is applied  along the Y direction, while performing NVT minimization.</a:t>
            </a:r>
            <a:endParaRPr lang="en-US" baseline="30000" dirty="0" smtClean="0"/>
          </a:p>
        </p:txBody>
      </p:sp>
      <p:sp>
        <p:nvSpPr>
          <p:cNvPr id="51" name="Rectangle 50"/>
          <p:cNvSpPr/>
          <p:nvPr/>
        </p:nvSpPr>
        <p:spPr>
          <a:xfrm>
            <a:off x="5105400" y="4953000"/>
            <a:ext cx="4114800" cy="923330"/>
          </a:xfrm>
          <a:prstGeom prst="rect">
            <a:avLst/>
          </a:prstGeom>
        </p:spPr>
        <p:txBody>
          <a:bodyPr wrap="square">
            <a:spAutoFit/>
          </a:bodyPr>
          <a:lstStyle/>
          <a:p>
            <a:pPr algn="ctr"/>
            <a:r>
              <a:rPr lang="en-US" dirty="0" smtClean="0">
                <a:latin typeface="+mj-lt"/>
                <a:cs typeface="Times New Roman" pitchFamily="18" charset="0"/>
              </a:rPr>
              <a:t>The </a:t>
            </a:r>
            <a:r>
              <a:rPr lang="en-US" dirty="0">
                <a:latin typeface="+mj-lt"/>
                <a:cs typeface="Times New Roman" pitchFamily="18" charset="0"/>
              </a:rPr>
              <a:t>red and blue </a:t>
            </a:r>
            <a:r>
              <a:rPr lang="en-US" dirty="0" smtClean="0">
                <a:latin typeface="+mj-lt"/>
                <a:cs typeface="Times New Roman" pitchFamily="18" charset="0"/>
              </a:rPr>
              <a:t>regions </a:t>
            </a:r>
            <a:r>
              <a:rPr lang="en-US" dirty="0">
                <a:latin typeface="+mj-lt"/>
                <a:cs typeface="Times New Roman" pitchFamily="18" charset="0"/>
              </a:rPr>
              <a:t>are grains I and II, respectively. </a:t>
            </a:r>
            <a:r>
              <a:rPr lang="en-US" dirty="0" smtClean="0">
                <a:latin typeface="+mj-lt"/>
                <a:cs typeface="Times New Roman" pitchFamily="18" charset="0"/>
              </a:rPr>
              <a:t>The </a:t>
            </a:r>
            <a:r>
              <a:rPr lang="en-US" dirty="0">
                <a:latin typeface="+mj-lt"/>
                <a:cs typeface="Times New Roman" pitchFamily="18" charset="0"/>
              </a:rPr>
              <a:t>z-axis </a:t>
            </a:r>
            <a:r>
              <a:rPr lang="en-US" dirty="0" smtClean="0">
                <a:latin typeface="+mj-lt"/>
                <a:cs typeface="Times New Roman" pitchFamily="18" charset="0"/>
              </a:rPr>
              <a:t>for both the grains is same i.e. &lt;100&gt; or &lt;110&gt;. </a:t>
            </a:r>
            <a:endParaRPr lang="en-US" dirty="0">
              <a:latin typeface="+mj-lt"/>
              <a:cs typeface="Times New Roman" pitchFamily="18" charset="0"/>
            </a:endParaRPr>
          </a:p>
        </p:txBody>
      </p:sp>
      <p:sp>
        <p:nvSpPr>
          <p:cNvPr id="2" name="Rectangle 1"/>
          <p:cNvSpPr/>
          <p:nvPr/>
        </p:nvSpPr>
        <p:spPr>
          <a:xfrm>
            <a:off x="152400" y="1294686"/>
            <a:ext cx="4953000" cy="4877514"/>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30" t="2826" r="1982" b="3583"/>
          <a:stretch/>
        </p:blipFill>
        <p:spPr bwMode="auto">
          <a:xfrm>
            <a:off x="5181600" y="1600200"/>
            <a:ext cx="3630289"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15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869"/>
            <a:ext cx="5904180"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Overview of &lt;100&gt; STGBs</a:t>
            </a:r>
            <a:endParaRPr lang="en-US" sz="3600" b="1" dirty="0">
              <a:solidFill>
                <a:srgbClr val="800000"/>
              </a:solidFill>
              <a:latin typeface="Arial" pitchFamily="34" charset="0"/>
              <a:ea typeface="+mj-ea"/>
              <a:cs typeface="Arial" pitchFamily="34"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1669"/>
          <a:stretch/>
        </p:blipFill>
        <p:spPr bwMode="auto">
          <a:xfrm>
            <a:off x="533400" y="990600"/>
            <a:ext cx="35026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87437"/>
            <a:ext cx="365760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419600" y="3392269"/>
            <a:ext cx="4572000" cy="646331"/>
          </a:xfrm>
          <a:prstGeom prst="rect">
            <a:avLst/>
          </a:prstGeom>
          <a:noFill/>
        </p:spPr>
        <p:txBody>
          <a:bodyPr wrap="square">
            <a:spAutoFit/>
          </a:bodyPr>
          <a:lstStyle/>
          <a:p>
            <a:pPr algn="ctr"/>
            <a:r>
              <a:rPr lang="en-US" dirty="0"/>
              <a:t>A schematic of GB (</a:t>
            </a:r>
            <a:r>
              <a:rPr lang="en-US" dirty="0" err="1"/>
              <a:t>Δz</a:t>
            </a:r>
            <a:r>
              <a:rPr lang="en-US" baseline="30000" dirty="0"/>
              <a:t>*</a:t>
            </a:r>
            <a:r>
              <a:rPr lang="en-US" dirty="0"/>
              <a:t> = d - d</a:t>
            </a:r>
            <a:r>
              <a:rPr lang="en-US" baseline="-25000" dirty="0"/>
              <a:t>0</a:t>
            </a:r>
            <a:r>
              <a:rPr lang="en-US" dirty="0"/>
              <a:t>) free volume </a:t>
            </a:r>
            <a:r>
              <a:rPr lang="en-US" dirty="0" smtClean="0"/>
              <a:t>measurement</a:t>
            </a:r>
            <a:endParaRPr lang="en-US" dirty="0" smtClean="0">
              <a:cs typeface="Times New Roman" pitchFamily="18" charset="0"/>
            </a:endParaRPr>
          </a:p>
        </p:txBody>
      </p:sp>
      <p:grpSp>
        <p:nvGrpSpPr>
          <p:cNvPr id="6" name="Group 5"/>
          <p:cNvGrpSpPr/>
          <p:nvPr/>
        </p:nvGrpSpPr>
        <p:grpSpPr>
          <a:xfrm>
            <a:off x="0" y="4191000"/>
            <a:ext cx="9144000" cy="2281989"/>
            <a:chOff x="0" y="4191000"/>
            <a:chExt cx="9144000" cy="2281989"/>
          </a:xfrm>
        </p:grpSpPr>
        <p:pic>
          <p:nvPicPr>
            <p:cNvPr id="8204"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1666" r="1803" b="6842"/>
            <a:stretch/>
          </p:blipFill>
          <p:spPr bwMode="auto">
            <a:xfrm>
              <a:off x="533400" y="4343400"/>
              <a:ext cx="8078756" cy="212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0" y="4191000"/>
              <a:ext cx="9144000" cy="0"/>
            </a:xfrm>
            <a:prstGeom prst="line">
              <a:avLst/>
            </a:prstGeom>
            <a:ln w="381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4716" y="1049154"/>
            <a:ext cx="4085578"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112520"/>
            <a:ext cx="4866178"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6200" y="4953000"/>
            <a:ext cx="8980978" cy="1481098"/>
            <a:chOff x="76200" y="4953000"/>
            <a:chExt cx="8980978" cy="1481098"/>
          </a:xfrm>
        </p:grpSpPr>
        <p:sp>
          <p:nvSpPr>
            <p:cNvPr id="12" name="Rectangle 11"/>
            <p:cNvSpPr/>
            <p:nvPr/>
          </p:nvSpPr>
          <p:spPr>
            <a:xfrm>
              <a:off x="131150" y="4953000"/>
              <a:ext cx="8860450" cy="1477328"/>
            </a:xfrm>
            <a:prstGeom prst="rect">
              <a:avLst/>
            </a:prstGeom>
            <a:solidFill>
              <a:schemeClr val="bg1"/>
            </a:solidFill>
          </p:spPr>
          <p:txBody>
            <a:bodyPr wrap="square">
              <a:spAutoFit/>
            </a:bodyPr>
            <a:lstStyle/>
            <a:p>
              <a:pPr marL="285750" indent="-285750">
                <a:buFont typeface="Wingdings" pitchFamily="2" charset="2"/>
                <a:buChar char="v"/>
              </a:pPr>
              <a:r>
                <a:rPr lang="en-US" dirty="0" smtClean="0"/>
                <a:t>The </a:t>
              </a:r>
              <a:r>
                <a:rPr lang="en-US" dirty="0"/>
                <a:t>maximum stress for GBs with ‘D’ or SF present, such as Σ13 (510) θ=22.6° and </a:t>
              </a:r>
              <a:r>
                <a:rPr lang="en-US" dirty="0" smtClean="0"/>
                <a:t>Σ97 </a:t>
              </a:r>
              <a:r>
                <a:rPr lang="en-US" dirty="0"/>
                <a:t>(940) </a:t>
              </a:r>
              <a:r>
                <a:rPr lang="en-US" dirty="0" smtClean="0"/>
                <a:t>was lowest. </a:t>
              </a:r>
            </a:p>
            <a:p>
              <a:pPr marL="285750" indent="-285750">
                <a:buFont typeface="Wingdings" pitchFamily="2" charset="2"/>
                <a:buChar char="v"/>
              </a:pPr>
              <a:r>
                <a:rPr lang="en-US" dirty="0" smtClean="0"/>
                <a:t>Σ97 </a:t>
              </a:r>
              <a:r>
                <a:rPr lang="en-US" dirty="0"/>
                <a:t>(940) </a:t>
              </a:r>
              <a:r>
                <a:rPr lang="en-US" dirty="0" smtClean="0"/>
                <a:t>has 25% drop in maximum stress when compared to the Σ5 (210</a:t>
              </a:r>
              <a:r>
                <a:rPr lang="en-US" dirty="0"/>
                <a:t>) </a:t>
              </a:r>
              <a:endParaRPr lang="en-US" dirty="0" smtClean="0"/>
            </a:p>
            <a:p>
              <a:pPr marL="285750" indent="-285750">
                <a:buFont typeface="Wingdings" pitchFamily="2" charset="2"/>
                <a:buChar char="v"/>
              </a:pPr>
              <a:r>
                <a:rPr lang="en-US" dirty="0" smtClean="0"/>
                <a:t>The GB energy correlates to maximum stress of GBs, except for </a:t>
              </a:r>
              <a:r>
                <a:rPr lang="en-US" dirty="0"/>
                <a:t>Σ97 (940) </a:t>
              </a:r>
              <a:r>
                <a:rPr lang="en-US" dirty="0" smtClean="0"/>
                <a:t>which has highest GB energy.</a:t>
              </a:r>
            </a:p>
          </p:txBody>
        </p:sp>
        <p:sp>
          <p:nvSpPr>
            <p:cNvPr id="13" name="Rectangle 12"/>
            <p:cNvSpPr/>
            <p:nvPr/>
          </p:nvSpPr>
          <p:spPr>
            <a:xfrm>
              <a:off x="76200" y="4956770"/>
              <a:ext cx="8980978" cy="1477328"/>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324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20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869"/>
            <a:ext cx="6981398"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Crack growth for &lt;100&gt; STGBs</a:t>
            </a:r>
            <a:endParaRPr lang="en-US" sz="3600" b="1" dirty="0">
              <a:solidFill>
                <a:srgbClr val="800000"/>
              </a:solidFill>
              <a:latin typeface="Arial" pitchFamily="34" charset="0"/>
              <a:ea typeface="+mj-ea"/>
              <a:cs typeface="Arial" pitchFamily="34" charset="0"/>
            </a:endParaRPr>
          </a:p>
        </p:txBody>
      </p:sp>
      <p:sp>
        <p:nvSpPr>
          <p:cNvPr id="6" name="Rectangle 5"/>
          <p:cNvSpPr/>
          <p:nvPr/>
        </p:nvSpPr>
        <p:spPr>
          <a:xfrm>
            <a:off x="166893" y="4380637"/>
            <a:ext cx="8758236" cy="1754326"/>
          </a:xfrm>
          <a:prstGeom prst="rect">
            <a:avLst/>
          </a:prstGeom>
        </p:spPr>
        <p:txBody>
          <a:bodyPr wrap="square">
            <a:spAutoFit/>
          </a:bodyPr>
          <a:lstStyle/>
          <a:p>
            <a:pPr marL="285750" indent="-285750">
              <a:buFont typeface="Wingdings" pitchFamily="2" charset="2"/>
              <a:buChar char="v"/>
            </a:pPr>
            <a:r>
              <a:rPr lang="en-US" dirty="0" smtClean="0"/>
              <a:t>Growth along the Σ13 (510) differed on each sides, as evidenced by 100 m/s (425 - 460 </a:t>
            </a:r>
            <a:r>
              <a:rPr lang="en-US" dirty="0" err="1" smtClean="0"/>
              <a:t>ps</a:t>
            </a:r>
            <a:r>
              <a:rPr lang="en-US" dirty="0" smtClean="0"/>
              <a:t>) along the –X  direction and 55 m/s (450 - 540 </a:t>
            </a:r>
            <a:r>
              <a:rPr lang="en-US" dirty="0" err="1" smtClean="0"/>
              <a:t>ps</a:t>
            </a:r>
            <a:r>
              <a:rPr lang="en-US" dirty="0" smtClean="0"/>
              <a:t>).</a:t>
            </a:r>
          </a:p>
          <a:p>
            <a:pPr marL="285750" indent="-285750">
              <a:buFont typeface="Wingdings" pitchFamily="2" charset="2"/>
              <a:buChar char="v"/>
            </a:pPr>
            <a:r>
              <a:rPr lang="en-US" dirty="0"/>
              <a:t>Σ97 (940</a:t>
            </a:r>
            <a:r>
              <a:rPr lang="en-US" dirty="0" smtClean="0"/>
              <a:t>) has maximum crack growth rate of 45 m/s and 75 m/s along the –X and +X directions.</a:t>
            </a:r>
          </a:p>
          <a:p>
            <a:pPr marL="285750" indent="-285750">
              <a:buFont typeface="Wingdings" pitchFamily="2" charset="2"/>
              <a:buChar char="v"/>
            </a:pPr>
            <a:r>
              <a:rPr lang="en-US" dirty="0" smtClean="0"/>
              <a:t>The interfaces with a higher initial free volume witnessed higher crack growth rates compared to other GBs.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29" y="990600"/>
            <a:ext cx="413267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593" y="990600"/>
            <a:ext cx="434980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7164" y="4343400"/>
            <a:ext cx="8777695" cy="1828800"/>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397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51254" y="1612880"/>
            <a:ext cx="3886200" cy="3693319"/>
          </a:xfrm>
          <a:prstGeom prst="rect">
            <a:avLst/>
          </a:prstGeom>
        </p:spPr>
        <p:txBody>
          <a:bodyPr wrap="square">
            <a:spAutoFit/>
          </a:bodyPr>
          <a:lstStyle/>
          <a:p>
            <a:pPr marL="285750" indent="-285750">
              <a:buFont typeface="Wingdings" pitchFamily="2" charset="2"/>
              <a:buChar char="v"/>
            </a:pPr>
            <a:r>
              <a:rPr lang="en-US" dirty="0" smtClean="0"/>
              <a:t>The interface ahead of the crack tip underwent localized atomic shuffling.</a:t>
            </a:r>
          </a:p>
          <a:p>
            <a:pPr marL="285750" indent="-285750">
              <a:buFont typeface="Wingdings" pitchFamily="2" charset="2"/>
              <a:buChar char="v"/>
            </a:pPr>
            <a:r>
              <a:rPr lang="en-US" dirty="0" smtClean="0"/>
              <a:t>The crack along the +X direction fails to nucleate a slip dislocation and grows in a brittle manner, in contrast the –X direction observes a slip nucleation around 3.25 % applied strain.</a:t>
            </a:r>
          </a:p>
          <a:p>
            <a:pPr marL="285750" indent="-285750">
              <a:buFont typeface="Wingdings" pitchFamily="2" charset="2"/>
              <a:buChar char="v"/>
            </a:pPr>
            <a:r>
              <a:rPr lang="en-US" dirty="0" smtClean="0"/>
              <a:t>These events have been identified as the primary cause for the directional crack growth response observed.</a:t>
            </a:r>
            <a:endParaRPr lang="en-US" dirty="0"/>
          </a:p>
        </p:txBody>
      </p:sp>
      <p:sp>
        <p:nvSpPr>
          <p:cNvPr id="9" name="Rectangle 8"/>
          <p:cNvSpPr/>
          <p:nvPr/>
        </p:nvSpPr>
        <p:spPr>
          <a:xfrm>
            <a:off x="0" y="152400"/>
            <a:ext cx="8498352"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Crack Growth Asymmetry in Σ97 (940)</a:t>
            </a:r>
            <a:endParaRPr lang="en-US" sz="3600" b="1" dirty="0">
              <a:solidFill>
                <a:srgbClr val="800000"/>
              </a:solidFill>
              <a:latin typeface="Arial" pitchFamily="34" charset="0"/>
              <a:ea typeface="+mj-ea"/>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60120"/>
            <a:ext cx="4002551" cy="551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1254" y="1523999"/>
            <a:ext cx="3886200" cy="3782199"/>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60" y="1019800"/>
            <a:ext cx="3942921" cy="2926080"/>
          </a:xfrm>
          <a:prstGeom prst="rect">
            <a:avLst/>
          </a:prstGeom>
          <a:noFill/>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82" y="1202680"/>
            <a:ext cx="426051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91869"/>
            <a:ext cx="5878725"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Overview of &lt;110&gt; STGBs</a:t>
            </a:r>
            <a:endParaRPr lang="en-US" sz="3600" b="1" dirty="0">
              <a:solidFill>
                <a:srgbClr val="800000"/>
              </a:solidFill>
              <a:latin typeface="Arial" pitchFamily="34" charset="0"/>
              <a:ea typeface="+mj-ea"/>
              <a:cs typeface="Arial"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2074"/>
          <a:stretch/>
        </p:blipFill>
        <p:spPr bwMode="auto">
          <a:xfrm>
            <a:off x="4495800" y="990600"/>
            <a:ext cx="4542190" cy="3200400"/>
          </a:xfrm>
          <a:prstGeom prst="rect">
            <a:avLst/>
          </a:prstGeom>
          <a:noFill/>
          <a:ln>
            <a:noFill/>
          </a:ln>
          <a:extLst>
            <a:ext uri="{53640926-AAD7-44D8-BBD7-CCE9431645EC}">
              <a14:shadowObscured xmlns:a14="http://schemas.microsoft.com/office/drawing/2010/main"/>
            </a:ext>
          </a:extLst>
        </p:spPr>
      </p:pic>
      <p:pic>
        <p:nvPicPr>
          <p:cNvPr id="10250"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1381" r="1659" b="5511"/>
          <a:stretch/>
        </p:blipFill>
        <p:spPr bwMode="auto">
          <a:xfrm>
            <a:off x="1604866" y="4316963"/>
            <a:ext cx="6363478" cy="216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72792" y="1034603"/>
            <a:ext cx="4094408" cy="2927797"/>
            <a:chOff x="172792" y="1034603"/>
            <a:chExt cx="4094408" cy="2927797"/>
          </a:xfrm>
        </p:grpSpPr>
        <p:sp>
          <p:nvSpPr>
            <p:cNvPr id="4" name="Rectangle 3"/>
            <p:cNvSpPr/>
            <p:nvPr/>
          </p:nvSpPr>
          <p:spPr>
            <a:xfrm>
              <a:off x="199292" y="1051679"/>
              <a:ext cx="4038600" cy="2862322"/>
            </a:xfrm>
            <a:prstGeom prst="rect">
              <a:avLst/>
            </a:prstGeom>
          </p:spPr>
          <p:txBody>
            <a:bodyPr wrap="square">
              <a:spAutoFit/>
            </a:bodyPr>
            <a:lstStyle/>
            <a:p>
              <a:pPr marL="285750" indent="-285750">
                <a:buFont typeface="Wingdings" pitchFamily="2" charset="2"/>
                <a:buChar char="v"/>
              </a:pPr>
              <a:r>
                <a:rPr lang="en-US" dirty="0" smtClean="0">
                  <a:cs typeface="Times New Roman" pitchFamily="18" charset="0"/>
                </a:rPr>
                <a:t>White and black denote atoms on different {110} and {220} planes. </a:t>
              </a:r>
            </a:p>
            <a:p>
              <a:pPr marL="285750" indent="-285750">
                <a:buFont typeface="Wingdings" pitchFamily="2" charset="2"/>
                <a:buChar char="v"/>
              </a:pPr>
              <a:r>
                <a:rPr lang="en-US" b="1" dirty="0" smtClean="0">
                  <a:cs typeface="Times New Roman" pitchFamily="18" charset="0"/>
                </a:rPr>
                <a:t>D</a:t>
              </a:r>
              <a:r>
                <a:rPr lang="en-US" dirty="0" smtClean="0">
                  <a:cs typeface="Times New Roman" pitchFamily="18" charset="0"/>
                </a:rPr>
                <a:t> is a SU that typically terminates SF at the GB plane. In the case of  </a:t>
              </a:r>
              <a:r>
                <a:rPr lang="en-US" dirty="0"/>
                <a:t>Σ3 (111</a:t>
              </a:r>
              <a:r>
                <a:rPr lang="en-US" dirty="0" smtClean="0"/>
                <a:t>),  the {111} are inclined at 39</a:t>
              </a:r>
              <a:r>
                <a:rPr lang="en-US" baseline="30000" dirty="0" smtClean="0"/>
                <a:t>o</a:t>
              </a:r>
              <a:r>
                <a:rPr lang="en-US" dirty="0" smtClean="0"/>
                <a:t> forming a coherent twin interface.</a:t>
              </a:r>
            </a:p>
            <a:p>
              <a:pPr marL="285750" indent="-285750">
                <a:buFont typeface="Wingdings" pitchFamily="2" charset="2"/>
                <a:buChar char="v"/>
              </a:pPr>
              <a:r>
                <a:rPr lang="en-US" b="1" dirty="0" smtClean="0"/>
                <a:t>E </a:t>
              </a:r>
              <a:r>
                <a:rPr lang="en-US" dirty="0" smtClean="0"/>
                <a:t>SU is a kite shaped SU consisting of 4 atoms in the description. It plays a important role in the fracture behavior of the interface.</a:t>
              </a:r>
              <a:endParaRPr lang="en-US" dirty="0" smtClean="0">
                <a:cs typeface="Times New Roman" pitchFamily="18" charset="0"/>
              </a:endParaRPr>
            </a:p>
          </p:txBody>
        </p:sp>
        <p:sp>
          <p:nvSpPr>
            <p:cNvPr id="6" name="Rectangle 5"/>
            <p:cNvSpPr/>
            <p:nvPr/>
          </p:nvSpPr>
          <p:spPr>
            <a:xfrm>
              <a:off x="172792" y="1034603"/>
              <a:ext cx="4094408" cy="2927797"/>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p:nvPr/>
        </p:nvCxnSpPr>
        <p:spPr>
          <a:xfrm>
            <a:off x="0" y="4191000"/>
            <a:ext cx="9144000" cy="0"/>
          </a:xfrm>
          <a:prstGeom prst="line">
            <a:avLst/>
          </a:prstGeom>
          <a:ln w="381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828800" y="4648200"/>
            <a:ext cx="6400800" cy="1600200"/>
            <a:chOff x="1828800" y="4648200"/>
            <a:chExt cx="6400800" cy="1600200"/>
          </a:xfrm>
        </p:grpSpPr>
        <p:sp>
          <p:nvSpPr>
            <p:cNvPr id="13" name="Rectangle 12"/>
            <p:cNvSpPr/>
            <p:nvPr/>
          </p:nvSpPr>
          <p:spPr>
            <a:xfrm>
              <a:off x="1828800" y="4694872"/>
              <a:ext cx="6400800" cy="1477328"/>
            </a:xfrm>
            <a:prstGeom prst="rect">
              <a:avLst/>
            </a:prstGeom>
          </p:spPr>
          <p:txBody>
            <a:bodyPr wrap="square">
              <a:spAutoFit/>
            </a:bodyPr>
            <a:lstStyle/>
            <a:p>
              <a:pPr marL="285750" indent="-285750">
                <a:buFont typeface="Wingdings" pitchFamily="2" charset="2"/>
                <a:buChar char="v"/>
              </a:pPr>
              <a:r>
                <a:rPr lang="en-US" dirty="0" smtClean="0"/>
                <a:t>Two </a:t>
              </a:r>
              <a:r>
                <a:rPr lang="en-US" dirty="0"/>
                <a:t>distinct sets, i.e., one for GBs with a structural period containing ‘E’ SU and another one for GBs without ‘E’ SU . </a:t>
              </a:r>
              <a:endParaRPr lang="en-US" dirty="0" smtClean="0"/>
            </a:p>
            <a:p>
              <a:pPr marL="285750" indent="-285750">
                <a:buFont typeface="Wingdings" pitchFamily="2" charset="2"/>
                <a:buChar char="v"/>
              </a:pPr>
              <a:r>
                <a:rPr lang="en-US" dirty="0" smtClean="0"/>
                <a:t>Presence of ‘E’ SU lowers the dislocation nucleation stress ahead of the crack tip, thus lowering the maximum strength of the GB interface.</a:t>
              </a:r>
            </a:p>
          </p:txBody>
        </p:sp>
        <p:sp>
          <p:nvSpPr>
            <p:cNvPr id="14" name="Rectangle 13"/>
            <p:cNvSpPr/>
            <p:nvPr/>
          </p:nvSpPr>
          <p:spPr>
            <a:xfrm>
              <a:off x="1828800" y="4648200"/>
              <a:ext cx="6400800" cy="1600200"/>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2803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80996" y="4419600"/>
                <a:ext cx="8734404" cy="1504899"/>
              </a:xfrm>
              <a:prstGeom prst="rect">
                <a:avLst/>
              </a:prstGeom>
            </p:spPr>
            <p:txBody>
              <a:bodyPr wrap="square">
                <a:spAutoFit/>
              </a:bodyPr>
              <a:lstStyle/>
              <a:p>
                <a:pPr marL="285750" indent="-285750">
                  <a:buFont typeface="Wingdings" pitchFamily="2" charset="2"/>
                  <a:buChar char="v"/>
                </a:pPr>
                <a:r>
                  <a:rPr lang="en-US" dirty="0" smtClean="0">
                    <a:cs typeface="Times New Roman" pitchFamily="18" charset="0"/>
                  </a:rPr>
                  <a:t>Along most of the &lt;110&gt; GB interfaces, the crack growth was found to negligible with increased applied strain, with the exception </a:t>
                </a:r>
                <a:r>
                  <a:rPr lang="en-US" dirty="0">
                    <a:cs typeface="Times New Roman" pitchFamily="18" charset="0"/>
                  </a:rPr>
                  <a:t>to </a:t>
                </a:r>
                <a:r>
                  <a:rPr lang="en-US" dirty="0" smtClean="0">
                    <a:cs typeface="Times New Roman" pitchFamily="18" charset="0"/>
                  </a:rPr>
                  <a:t>Σ27(552),Σ11(113) and Σ33(225) STGBs.</a:t>
                </a:r>
              </a:p>
              <a:p>
                <a:pPr marL="285750" indent="-285750">
                  <a:buFont typeface="Wingdings" pitchFamily="2" charset="2"/>
                  <a:buChar char="v"/>
                </a:pPr>
                <a:r>
                  <a:rPr lang="en-US" dirty="0" smtClean="0">
                    <a:cs typeface="Times New Roman" pitchFamily="18" charset="0"/>
                  </a:rPr>
                  <a:t>The Σ27(552) has substantial crack length on the right side (50</a:t>
                </a:r>
                <a14:m>
                  <m:oMath xmlns:m="http://schemas.openxmlformats.org/officeDocument/2006/math">
                    <m:r>
                      <a:rPr lang="en-US" i="1" smtClean="0">
                        <a:latin typeface="Cambria Math"/>
                        <a:ea typeface="Cambria Math"/>
                        <a:cs typeface="Times New Roman" pitchFamily="18" charset="0"/>
                      </a:rPr>
                      <m:t>Å</m:t>
                    </m:r>
                  </m:oMath>
                </a14:m>
                <a:r>
                  <a:rPr lang="en-US" dirty="0" smtClean="0">
                    <a:cs typeface="Times New Roman" pitchFamily="18" charset="0"/>
                  </a:rPr>
                  <a:t>), as compared to the left which has negligible maximum crack length (1</a:t>
                </a:r>
                <a14:m>
                  <m:oMath xmlns:m="http://schemas.openxmlformats.org/officeDocument/2006/math">
                    <m:r>
                      <a:rPr lang="en-US" b="0" i="0" smtClean="0">
                        <a:latin typeface="Cambria Math"/>
                        <a:ea typeface="Cambria Math"/>
                        <a:cs typeface="Times New Roman" pitchFamily="18" charset="0"/>
                      </a:rPr>
                      <m:t>5</m:t>
                    </m:r>
                    <m:r>
                      <a:rPr lang="en-US" i="1">
                        <a:latin typeface="Cambria Math"/>
                        <a:ea typeface="Cambria Math"/>
                        <a:cs typeface="Times New Roman" pitchFamily="18" charset="0"/>
                      </a:rPr>
                      <m:t>Å</m:t>
                    </m:r>
                  </m:oMath>
                </a14:m>
                <a:r>
                  <a:rPr lang="en-US" dirty="0" smtClean="0">
                    <a:cs typeface="Times New Roman" pitchFamily="18" charset="0"/>
                  </a:rPr>
                  <a:t>).</a:t>
                </a:r>
              </a:p>
              <a:p>
                <a:pPr marL="285750" indent="-285750">
                  <a:buFont typeface="Wingdings" pitchFamily="2" charset="2"/>
                  <a:buChar char="v"/>
                </a:pPr>
                <a:r>
                  <a:rPr lang="en-US" dirty="0" smtClean="0">
                    <a:cs typeface="Times New Roman" pitchFamily="18" charset="0"/>
                  </a:rPr>
                  <a:t>The growth rates  were found to be correlated to the initial free volume.</a:t>
                </a:r>
              </a:p>
            </p:txBody>
          </p:sp>
        </mc:Choice>
        <mc:Fallback xmlns="">
          <p:sp>
            <p:nvSpPr>
              <p:cNvPr id="5" name="Rectangle 4"/>
              <p:cNvSpPr>
                <a:spLocks noRot="1" noChangeAspect="1" noMove="1" noResize="1" noEditPoints="1" noAdjustHandles="1" noChangeArrowheads="1" noChangeShapeType="1" noTextEdit="1"/>
              </p:cNvSpPr>
              <p:nvPr/>
            </p:nvSpPr>
            <p:spPr>
              <a:xfrm>
                <a:off x="180996" y="4419600"/>
                <a:ext cx="8734404" cy="1504899"/>
              </a:xfrm>
              <a:prstGeom prst="rect">
                <a:avLst/>
              </a:prstGeom>
              <a:blipFill rotWithShape="1">
                <a:blip r:embed="rId3"/>
                <a:stretch>
                  <a:fillRect l="-488" t="-2024" r="-837" b="-5668"/>
                </a:stretch>
              </a:blipFill>
            </p:spPr>
            <p:txBody>
              <a:bodyPr/>
              <a:lstStyle/>
              <a:p>
                <a:r>
                  <a:rPr lang="en-US">
                    <a:noFill/>
                  </a:rPr>
                  <a:t> </a:t>
                </a:r>
              </a:p>
            </p:txBody>
          </p:sp>
        </mc:Fallback>
      </mc:AlternateContent>
      <p:sp>
        <p:nvSpPr>
          <p:cNvPr id="6" name="Rectangle 5"/>
          <p:cNvSpPr/>
          <p:nvPr/>
        </p:nvSpPr>
        <p:spPr>
          <a:xfrm>
            <a:off x="0" y="191869"/>
            <a:ext cx="6955943" cy="646331"/>
          </a:xfrm>
          <a:prstGeom prst="rect">
            <a:avLst/>
          </a:prstGeom>
        </p:spPr>
        <p:txBody>
          <a:bodyPr wrap="none">
            <a:spAutoFit/>
          </a:bodyPr>
          <a:lstStyle/>
          <a:p>
            <a:r>
              <a:rPr lang="en-US" sz="3600" b="1" dirty="0" smtClean="0">
                <a:solidFill>
                  <a:srgbClr val="800000"/>
                </a:solidFill>
                <a:latin typeface="Arial" pitchFamily="34" charset="0"/>
                <a:ea typeface="+mj-ea"/>
                <a:cs typeface="Arial" pitchFamily="34" charset="0"/>
              </a:rPr>
              <a:t>Crack growth for &lt;110&gt; STGBs</a:t>
            </a:r>
            <a:endParaRPr lang="en-US" sz="3600" b="1" dirty="0">
              <a:solidFill>
                <a:srgbClr val="800000"/>
              </a:solidFill>
              <a:latin typeface="Arial" pitchFamily="34" charset="0"/>
              <a:ea typeface="+mj-ea"/>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96" y="990600"/>
            <a:ext cx="431480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778" y="977900"/>
            <a:ext cx="437562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80996" y="4419600"/>
            <a:ext cx="8734404" cy="1581099"/>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55332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304" t="6976" r="19906" b="5462"/>
          <a:stretch/>
        </p:blipFill>
        <p:spPr bwMode="auto">
          <a:xfrm>
            <a:off x="220916" y="1921537"/>
            <a:ext cx="683620" cy="158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0" name="Rectangle 89"/>
              <p:cNvSpPr/>
              <p:nvPr/>
            </p:nvSpPr>
            <p:spPr>
              <a:xfrm>
                <a:off x="152400" y="4572000"/>
                <a:ext cx="8763000" cy="1477905"/>
              </a:xfrm>
              <a:prstGeom prst="rect">
                <a:avLst/>
              </a:prstGeom>
            </p:spPr>
            <p:txBody>
              <a:bodyPr wrap="square">
                <a:spAutoFit/>
              </a:bodyPr>
              <a:lstStyle/>
              <a:p>
                <a:pPr marL="285750" indent="-285750">
                  <a:buFont typeface="Wingdings" pitchFamily="2" charset="2"/>
                  <a:buChar char="v"/>
                </a:pPr>
                <a:r>
                  <a:rPr lang="en-US" dirty="0" smtClean="0"/>
                  <a:t>The </a:t>
                </a:r>
                <a:r>
                  <a:rPr lang="en-US" dirty="0"/>
                  <a:t>incipient strain of the plastic event along each crack </a:t>
                </a:r>
                <a:r>
                  <a:rPr lang="en-US" dirty="0" smtClean="0"/>
                  <a:t>tips </a:t>
                </a:r>
                <a:r>
                  <a:rPr lang="en-US" dirty="0"/>
                  <a:t>varied greatly. At the applied strain of 2.6</a:t>
                </a:r>
                <a:r>
                  <a:rPr lang="en-US" dirty="0" smtClean="0"/>
                  <a:t>%, </a:t>
                </a:r>
                <a:r>
                  <a:rPr lang="en-US" dirty="0"/>
                  <a:t>an ISF was nucleated ahead of the crack tip along the +X direction; subsequently, a partial dislocation (</a:t>
                </a:r>
                <a14:m>
                  <m:oMath xmlns:m="http://schemas.openxmlformats.org/officeDocument/2006/math">
                    <m:acc>
                      <m:accPr>
                        <m:chr m:val="̅"/>
                        <m:ctrlPr>
                          <a:rPr lang="en-US" i="1">
                            <a:latin typeface="Cambria Math"/>
                          </a:rPr>
                        </m:ctrlPr>
                      </m:accPr>
                      <m:e>
                        <m:r>
                          <a:rPr lang="en-US" i="1">
                            <a:latin typeface="Cambria Math"/>
                          </a:rPr>
                          <m:t>1</m:t>
                        </m:r>
                      </m:e>
                    </m:acc>
                    <m:acc>
                      <m:accPr>
                        <m:chr m:val="̅"/>
                        <m:ctrlPr>
                          <a:rPr lang="en-US" i="1">
                            <a:latin typeface="Cambria Math"/>
                          </a:rPr>
                        </m:ctrlPr>
                      </m:accPr>
                      <m:e>
                        <m:r>
                          <a:rPr lang="en-US" i="1">
                            <a:latin typeface="Cambria Math"/>
                          </a:rPr>
                          <m:t>1</m:t>
                        </m:r>
                      </m:e>
                    </m:acc>
                    <m:r>
                      <a:rPr lang="en-US" i="1">
                        <a:latin typeface="Cambria Math"/>
                      </a:rPr>
                      <m:t>1)</m:t>
                    </m:r>
                    <m:d>
                      <m:dPr>
                        <m:begChr m:val="["/>
                        <m:endChr m:val="]"/>
                        <m:ctrlPr>
                          <a:rPr lang="en-US" i="1">
                            <a:latin typeface="Cambria Math"/>
                          </a:rPr>
                        </m:ctrlPr>
                      </m:dPr>
                      <m:e>
                        <m:acc>
                          <m:accPr>
                            <m:chr m:val="̅"/>
                            <m:ctrlPr>
                              <a:rPr lang="en-US" i="1">
                                <a:latin typeface="Cambria Math"/>
                              </a:rPr>
                            </m:ctrlPr>
                          </m:accPr>
                          <m:e>
                            <m:r>
                              <a:rPr lang="en-US" i="1">
                                <a:latin typeface="Cambria Math"/>
                              </a:rPr>
                              <m:t>1</m:t>
                            </m:r>
                          </m:e>
                        </m:acc>
                        <m:acc>
                          <m:accPr>
                            <m:chr m:val="̅"/>
                            <m:ctrlPr>
                              <a:rPr lang="en-US" i="1">
                                <a:latin typeface="Cambria Math"/>
                              </a:rPr>
                            </m:ctrlPr>
                          </m:accPr>
                          <m:e>
                            <m:r>
                              <a:rPr lang="en-US" i="1">
                                <a:latin typeface="Cambria Math"/>
                              </a:rPr>
                              <m:t>1</m:t>
                            </m:r>
                          </m:e>
                        </m:acc>
                        <m:acc>
                          <m:accPr>
                            <m:chr m:val="̅"/>
                            <m:ctrlPr>
                              <a:rPr lang="en-US" i="1">
                                <a:latin typeface="Cambria Math"/>
                              </a:rPr>
                            </m:ctrlPr>
                          </m:accPr>
                          <m:e>
                            <m:r>
                              <a:rPr lang="en-US" i="1">
                                <a:latin typeface="Cambria Math"/>
                              </a:rPr>
                              <m:t>2</m:t>
                            </m:r>
                          </m:e>
                        </m:acc>
                      </m:e>
                    </m:d>
                  </m:oMath>
                </a14:m>
                <a:r>
                  <a:rPr lang="en-US" dirty="0"/>
                  <a:t> was nucleated from the </a:t>
                </a:r>
                <a:r>
                  <a:rPr lang="en-US" dirty="0" smtClean="0"/>
                  <a:t>ISF. </a:t>
                </a:r>
              </a:p>
              <a:p>
                <a:pPr marL="285750" indent="-285750">
                  <a:buFont typeface="Wingdings" pitchFamily="2" charset="2"/>
                  <a:buChar char="v"/>
                </a:pPr>
                <a:r>
                  <a:rPr lang="en-US" dirty="0" smtClean="0"/>
                  <a:t>The amount of atomic movement ahead of the crack can be seen as negligible to accommodate plastic deformation.</a:t>
                </a:r>
              </a:p>
            </p:txBody>
          </p:sp>
        </mc:Choice>
        <mc:Fallback xmlns="">
          <p:sp>
            <p:nvSpPr>
              <p:cNvPr id="90" name="Rectangle 89"/>
              <p:cNvSpPr>
                <a:spLocks noRot="1" noChangeAspect="1" noMove="1" noResize="1" noEditPoints="1" noAdjustHandles="1" noChangeArrowheads="1" noChangeShapeType="1" noTextEdit="1"/>
              </p:cNvSpPr>
              <p:nvPr/>
            </p:nvSpPr>
            <p:spPr>
              <a:xfrm>
                <a:off x="152400" y="4572000"/>
                <a:ext cx="8763000" cy="1477905"/>
              </a:xfrm>
              <a:prstGeom prst="rect">
                <a:avLst/>
              </a:prstGeom>
              <a:blipFill rotWithShape="1">
                <a:blip r:embed="rId5"/>
                <a:stretch>
                  <a:fillRect l="-417" t="-2066" r="-904" b="-5785"/>
                </a:stretch>
              </a:blipFill>
            </p:spPr>
            <p:txBody>
              <a:bodyPr/>
              <a:lstStyle/>
              <a:p>
                <a:r>
                  <a:rPr lang="en-US">
                    <a:noFill/>
                  </a:rPr>
                  <a:t> </a:t>
                </a:r>
              </a:p>
            </p:txBody>
          </p:sp>
        </mc:Fallback>
      </mc:AlternateContent>
      <p:sp>
        <p:nvSpPr>
          <p:cNvPr id="91" name="Title 1"/>
          <p:cNvSpPr txBox="1">
            <a:spLocks/>
          </p:cNvSpPr>
          <p:nvPr/>
        </p:nvSpPr>
        <p:spPr>
          <a:xfrm>
            <a:off x="76200" y="152400"/>
            <a:ext cx="8877300" cy="533400"/>
          </a:xfrm>
          <a:prstGeom prst="rect">
            <a:avLst/>
          </a:prstGeom>
        </p:spPr>
        <p:txBody>
          <a:bodyPr lIns="91419" tIns="45709" rIns="91419" bIns="45709"/>
          <a:lstStyle>
            <a:lvl1pPr algn="l" defTabSz="914400" rtl="0" eaLnBrk="1" latinLnBrk="0" hangingPunct="1">
              <a:spcBef>
                <a:spcPct val="0"/>
              </a:spcBef>
              <a:buNone/>
              <a:defRPr sz="3600" b="1" kern="1200">
                <a:solidFill>
                  <a:srgbClr val="800000"/>
                </a:solidFill>
                <a:latin typeface="Arial" pitchFamily="34" charset="0"/>
                <a:ea typeface="+mj-ea"/>
                <a:cs typeface="Arial" pitchFamily="34" charset="0"/>
              </a:defRPr>
            </a:lvl1pPr>
          </a:lstStyle>
          <a:p>
            <a:r>
              <a:rPr lang="en-US" dirty="0" smtClean="0">
                <a:latin typeface="Arial"/>
                <a:cs typeface="Arial"/>
              </a:rPr>
              <a:t>Crack Growth Asymmetry in </a:t>
            </a:r>
            <a:r>
              <a:rPr lang="el-GR" dirty="0" smtClean="0">
                <a:latin typeface="Arial"/>
                <a:cs typeface="Arial"/>
              </a:rPr>
              <a:t>Σ</a:t>
            </a:r>
            <a:r>
              <a:rPr lang="en-US" dirty="0" smtClean="0">
                <a:latin typeface="Arial"/>
                <a:cs typeface="Arial"/>
              </a:rPr>
              <a:t>11(113)</a:t>
            </a:r>
            <a:endParaRPr lang="en-US" dirty="0"/>
          </a:p>
        </p:txBody>
      </p:sp>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73350"/>
            <a:ext cx="750411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0500" y="4495800"/>
            <a:ext cx="8656384" cy="1600200"/>
          </a:xfrm>
          <a:prstGeom prst="rect">
            <a:avLst/>
          </a:prstGeom>
          <a:noFill/>
          <a:ln w="38100">
            <a:solidFill>
              <a:schemeClr val="bg1">
                <a:lumMod val="6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778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14714</TotalTime>
  <Words>1493</Words>
  <Application>Microsoft Office PowerPoint</Application>
  <PresentationFormat>On-screen Show (4:3)</PresentationFormat>
  <Paragraphs>79</Paragraphs>
  <Slides>13</Slides>
  <Notes>9</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2_Custom Design</vt:lpstr>
      <vt:lpstr>Atomic scale investigation of grain boundary structure role on deformation and crack growth dynamics in Aluminum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Ilaksh Adlakha</dc:creator>
  <cp:keywords>TMS 2014</cp:keywords>
  <cp:lastModifiedBy>Ilaksh</cp:lastModifiedBy>
  <cp:revision>208</cp:revision>
  <dcterms:created xsi:type="dcterms:W3CDTF">2013-04-09T20:01:04Z</dcterms:created>
  <dcterms:modified xsi:type="dcterms:W3CDTF">2013-08-08T14:27:17Z</dcterms:modified>
</cp:coreProperties>
</file>