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8"/>
  </p:notesMasterIdLst>
  <p:handoutMasterIdLst>
    <p:handoutMasterId r:id="rId19"/>
  </p:handoutMasterIdLst>
  <p:sldIdLst>
    <p:sldId id="258" r:id="rId4"/>
    <p:sldId id="260" r:id="rId5"/>
    <p:sldId id="261" r:id="rId6"/>
    <p:sldId id="263" r:id="rId7"/>
    <p:sldId id="264" r:id="rId8"/>
    <p:sldId id="265" r:id="rId9"/>
    <p:sldId id="275" r:id="rId10"/>
    <p:sldId id="276" r:id="rId11"/>
    <p:sldId id="268" r:id="rId12"/>
    <p:sldId id="273" r:id="rId13"/>
    <p:sldId id="274" r:id="rId14"/>
    <p:sldId id="270" r:id="rId15"/>
    <p:sldId id="271" r:id="rId16"/>
    <p:sldId id="277" r:id="rId17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7DCA6088-46D2-492A-A22E-5F349197696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3595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AT" alt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53FCBD26-9F22-469D-9B8A-97754EE30EC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2193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E9EAA4-F13A-4B69-A9EE-321A485BCD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29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CEF4C3-47E8-4782-B92C-99B470A705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30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358775"/>
            <a:ext cx="2068512" cy="5938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056313" cy="5938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238723-BDF2-4896-AF05-058BBBCFC8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185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65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12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900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5037138"/>
            <a:ext cx="4241800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5037138"/>
            <a:ext cx="4243388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528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43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318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6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98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F65B61-0C8E-421C-B157-3B4D2211CB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585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743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5931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7363" y="2878138"/>
            <a:ext cx="2159000" cy="35988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2878138"/>
            <a:ext cx="6326188" cy="35988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524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54010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3231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377317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5037138"/>
            <a:ext cx="4241800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5037138"/>
            <a:ext cx="4243388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53029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93099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0284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73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0526E-9D2F-455B-BBE1-AE4D111E468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7227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4446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2389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133212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7363" y="2878138"/>
            <a:ext cx="2159000" cy="35988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2878138"/>
            <a:ext cx="6326188" cy="35988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5598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619250"/>
            <a:ext cx="40624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40624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4E90CD-076A-41FA-BBBF-BF8FD0BBD4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67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170BFA-5B5A-4B3C-A900-E5E05CA81D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20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9ED1F-ED88-4E16-BC61-9951C9F135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163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5EF7F2-740A-40E0-A5D1-311A6D7EE3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755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DC3885-BF58-43AD-933D-BACCD389BB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312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B443F3-4D46-48EE-B9AA-ECAB67069B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001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19250"/>
            <a:ext cx="82772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</p:txBody>
      </p:sp>
      <p:sp>
        <p:nvSpPr>
          <p:cNvPr id="410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4429249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rgbClr val="00529F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None/>
            </a:pPr>
            <a:endParaRPr lang="de-DE" altLang="de-DE" sz="2400" dirty="0">
              <a:ea typeface="ＭＳ Ｐゴシック" pitchFamily="-48" charset="-128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431416" y="6644679"/>
            <a:ext cx="572476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000" dirty="0" smtClean="0">
                <a:solidFill>
                  <a:schemeClr val="bg1"/>
                </a:solidFill>
                <a:ea typeface="ＭＳ Ｐゴシック" pitchFamily="-48" charset="-128"/>
              </a:rPr>
              <a:t>August 5, 2013 | Christian Doppler Laboratory on </a:t>
            </a:r>
            <a:r>
              <a:rPr lang="de-AT" altLang="de-DE" sz="1000" dirty="0" err="1" smtClean="0">
                <a:solidFill>
                  <a:schemeClr val="bg1"/>
                </a:solidFill>
                <a:ea typeface="ＭＳ Ｐゴシック" pitchFamily="-48" charset="-128"/>
              </a:rPr>
              <a:t>Particulate</a:t>
            </a:r>
            <a:r>
              <a:rPr lang="de-AT" altLang="de-DE" sz="1000" dirty="0" smtClean="0">
                <a:solidFill>
                  <a:schemeClr val="bg1"/>
                </a:solidFill>
                <a:ea typeface="ＭＳ Ｐゴシック" pitchFamily="-48" charset="-128"/>
              </a:rPr>
              <a:t> Flow </a:t>
            </a:r>
            <a:r>
              <a:rPr lang="de-AT" altLang="de-DE" sz="1000" dirty="0" err="1" smtClean="0">
                <a:solidFill>
                  <a:schemeClr val="bg1"/>
                </a:solidFill>
                <a:ea typeface="ＭＳ Ｐゴシック" pitchFamily="-48" charset="-128"/>
              </a:rPr>
              <a:t>Modelling</a:t>
            </a:r>
            <a:r>
              <a:rPr lang="de-AT" altLang="de-DE" sz="1000" dirty="0" smtClean="0">
                <a:solidFill>
                  <a:schemeClr val="bg1"/>
                </a:solidFill>
                <a:ea typeface="ＭＳ Ｐゴシック" pitchFamily="-48" charset="-128"/>
              </a:rPr>
              <a:t> | www.jku.at/pfm</a:t>
            </a:r>
            <a:endParaRPr lang="de-AT" altLang="de-DE" sz="1000" dirty="0">
              <a:solidFill>
                <a:schemeClr val="bg1"/>
              </a:solidFill>
              <a:ea typeface="ＭＳ Ｐゴシック" pitchFamily="-48" charset="-128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307263" y="6656388"/>
            <a:ext cx="1439862" cy="180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>
                <a:solidFill>
                  <a:srgbClr val="FFFFFF"/>
                </a:solidFill>
                <a:ea typeface="ＭＳ Ｐゴシック" pitchFamily="-48" charset="-128"/>
              </a:defRPr>
            </a:lvl1pPr>
          </a:lstStyle>
          <a:p>
            <a:fld id="{C89D3D24-1365-46C5-9B80-D23814D89CB8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4112" name="Picture 16" descr="cdg_bildmarke_2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7891319" y="264070"/>
            <a:ext cx="1138447" cy="8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:\DCSComputing\CI\Logo\Portfolio\Portfolio_Ba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620" r="476" b="784"/>
          <a:stretch/>
        </p:blipFill>
        <p:spPr bwMode="auto">
          <a:xfrm>
            <a:off x="4788024" y="361381"/>
            <a:ext cx="3096344" cy="6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431416" y="1268760"/>
            <a:ext cx="8281168" cy="0"/>
          </a:xfrm>
          <a:prstGeom prst="line">
            <a:avLst/>
          </a:prstGeom>
          <a:noFill/>
          <a:ln w="19050">
            <a:solidFill>
              <a:srgbClr val="0052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latin typeface="Arial" charset="0"/>
              <a:ea typeface="Osaka" pitchFamily="-48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529F"/>
          </a:solidFill>
          <a:latin typeface="Arial" charset="0"/>
          <a:ea typeface="Osaka" pitchFamily="-48" charset="-128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2pPr>
      <a:lvl3pPr marL="895350" indent="-174625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878138"/>
            <a:ext cx="86375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710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5037138"/>
            <a:ext cx="86375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522288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287338" indent="-142875" algn="r" rtl="0" fontAlgn="base">
        <a:spcBef>
          <a:spcPct val="20000"/>
        </a:spcBef>
        <a:spcAft>
          <a:spcPct val="0"/>
        </a:spcAft>
        <a:buFont typeface="Arial" charset="0"/>
        <a:defRPr i="1">
          <a:solidFill>
            <a:schemeClr val="bg1"/>
          </a:solidFill>
          <a:latin typeface="+mn-lt"/>
          <a:ea typeface="+mn-ea"/>
        </a:defRPr>
      </a:lvl2pPr>
      <a:lvl3pPr marL="431800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3pPr>
      <a:lvl4pPr marL="574675" indent="-142875" algn="r" rtl="0" fontAlgn="base">
        <a:spcBef>
          <a:spcPct val="20000"/>
        </a:spcBef>
        <a:spcAft>
          <a:spcPct val="0"/>
        </a:spcAft>
        <a:buFont typeface="Arial" charset="0"/>
        <a:defRPr i="1">
          <a:solidFill>
            <a:schemeClr val="bg1"/>
          </a:solidFill>
          <a:latin typeface="+mn-lt"/>
          <a:ea typeface="+mn-ea"/>
        </a:defRPr>
      </a:lvl4pPr>
      <a:lvl5pPr marL="719138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5pPr>
      <a:lvl6pPr marL="1176338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6pPr>
      <a:lvl7pPr marL="1633538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7pPr>
      <a:lvl8pPr marL="2090738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8pPr>
      <a:lvl9pPr marL="2547938" indent="-142875" algn="r" rtl="0" fontAlgn="base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878138"/>
            <a:ext cx="86375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813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5037138"/>
            <a:ext cx="86375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48133" name="Picture 5" descr="cdg_logo_neg_RGB_weiß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59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:\DCSComputing\CI\Logo\Portfolio\Portfolio_Ba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620" r="476" b="784"/>
          <a:stretch/>
        </p:blipFill>
        <p:spPr bwMode="auto">
          <a:xfrm>
            <a:off x="1991770" y="332581"/>
            <a:ext cx="474047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KU_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08" y="225156"/>
            <a:ext cx="1578347" cy="115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522288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2873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 i="1">
          <a:solidFill>
            <a:schemeClr val="bg1"/>
          </a:solidFill>
          <a:latin typeface="+mn-lt"/>
          <a:ea typeface="+mn-ea"/>
        </a:defRPr>
      </a:lvl2pPr>
      <a:lvl3pPr marL="431800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3pPr>
      <a:lvl4pPr marL="574675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 i="1">
          <a:solidFill>
            <a:schemeClr val="bg1"/>
          </a:solidFill>
          <a:latin typeface="+mn-lt"/>
          <a:ea typeface="+mn-ea"/>
        </a:defRPr>
      </a:lvl4pPr>
      <a:lvl5pPr marL="7191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5pPr>
      <a:lvl6pPr marL="11763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6pPr>
      <a:lvl7pPr marL="16335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7pPr>
      <a:lvl8pPr marL="20907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8pPr>
      <a:lvl9pPr marL="2547938" indent="-142875" algn="r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170113"/>
            <a:ext cx="8637588" cy="1258887"/>
          </a:xfrm>
        </p:spPr>
        <p:txBody>
          <a:bodyPr/>
          <a:lstStyle/>
          <a:p>
            <a:r>
              <a:rPr lang="en-US" altLang="de-DE" dirty="0" smtClean="0"/>
              <a:t>Force-controlled walls and their application for shear tester simulations</a:t>
            </a:r>
            <a:endParaRPr lang="en-US" altLang="de-DE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4365104"/>
            <a:ext cx="8637588" cy="1439862"/>
          </a:xfrm>
        </p:spPr>
        <p:txBody>
          <a:bodyPr/>
          <a:lstStyle/>
          <a:p>
            <a:r>
              <a:rPr lang="en-US" altLang="de-DE" dirty="0" smtClean="0"/>
              <a:t>LAMMPS workshop on August 8, 2013</a:t>
            </a:r>
          </a:p>
          <a:p>
            <a:endParaRPr lang="en-US" altLang="de-DE" dirty="0"/>
          </a:p>
          <a:p>
            <a:r>
              <a:rPr lang="en-US" altLang="de-DE" dirty="0" smtClean="0"/>
              <a:t>Andreas </a:t>
            </a:r>
            <a:r>
              <a:rPr lang="en-US" altLang="de-DE" dirty="0" err="1" smtClean="0"/>
              <a:t>Aigner</a:t>
            </a:r>
            <a:endParaRPr lang="en-US" altLang="de-DE" dirty="0" smtClean="0"/>
          </a:p>
          <a:p>
            <a:endParaRPr lang="en-US" altLang="de-DE" dirty="0"/>
          </a:p>
          <a:p>
            <a:r>
              <a:rPr lang="en-US" altLang="de-DE" sz="1600" dirty="0" smtClean="0"/>
              <a:t>&lt;andreas.aigner@jku.at&gt;</a:t>
            </a:r>
          </a:p>
          <a:p>
            <a:r>
              <a:rPr lang="en-US" altLang="de-DE" sz="1600" dirty="0" smtClean="0"/>
              <a:t>CD Laboratory on Particulate Flow </a:t>
            </a:r>
            <a:r>
              <a:rPr lang="en-US" altLang="de-DE" sz="1600" dirty="0" err="1" smtClean="0"/>
              <a:t>Modelling</a:t>
            </a:r>
            <a:endParaRPr lang="en-US" altLang="de-DE" sz="1600" dirty="0" smtClean="0"/>
          </a:p>
          <a:p>
            <a:r>
              <a:rPr lang="en-US" altLang="de-DE" sz="1600" dirty="0" smtClean="0"/>
              <a:t>Johannes </a:t>
            </a:r>
            <a:r>
              <a:rPr lang="en-US" altLang="de-DE" sz="1600" dirty="0" err="1" smtClean="0"/>
              <a:t>Kepler</a:t>
            </a:r>
            <a:r>
              <a:rPr lang="en-US" altLang="de-DE" sz="1600" dirty="0" smtClean="0"/>
              <a:t> University | Linz | Austria</a:t>
            </a:r>
            <a:endParaRPr lang="en-US" alt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set-up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1619250"/>
            <a:ext cx="7269006" cy="4678363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90CD-076A-41FA-BBBF-BF8FD0BBD462}" type="slidenum">
              <a:rPr lang="en-US" altLang="de-DE" smtClean="0"/>
              <a:pPr/>
              <a:t>10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9870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servo-wall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11</a:t>
            </a:fld>
            <a:endParaRPr lang="en-US" alt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4" y="1619250"/>
            <a:ext cx="6236086" cy="4678363"/>
          </a:xfrm>
        </p:spPr>
      </p:pic>
      <p:sp>
        <p:nvSpPr>
          <p:cNvPr id="9" name="Textfeld 8"/>
          <p:cNvSpPr txBox="1"/>
          <p:nvPr/>
        </p:nvSpPr>
        <p:spPr>
          <a:xfrm>
            <a:off x="4067944" y="5919083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entury Schoolbook" panose="02040604050505020304" pitchFamily="18" charset="0"/>
              </a:rPr>
              <a:t>Time (s)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-5400000">
            <a:off x="1413520" y="3779168"/>
            <a:ext cx="8640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>
                <a:latin typeface="Century Schoolbook" panose="02040604050505020304" pitchFamily="18" charset="0"/>
              </a:rPr>
              <a:t>σ</a:t>
            </a:r>
            <a:r>
              <a:rPr lang="en-US" sz="1400" baseline="-25000" dirty="0" err="1" smtClean="0">
                <a:latin typeface="Century Schoolbook" panose="02040604050505020304" pitchFamily="18" charset="0"/>
              </a:rPr>
              <a:t>z</a:t>
            </a:r>
            <a:r>
              <a:rPr lang="en-US" sz="1400" dirty="0" smtClean="0">
                <a:latin typeface="Century Schoolbook" panose="02040604050505020304" pitchFamily="18" charset="0"/>
              </a:rPr>
              <a:t>  (Pa)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71363" y="1772816"/>
            <a:ext cx="21983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Century Schoolbook" panose="02040604050505020304" pitchFamily="18" charset="0"/>
              </a:rPr>
              <a:t>Normal stress applied by the servo-wall</a:t>
            </a:r>
            <a:endParaRPr lang="en-US" sz="1400" dirty="0">
              <a:latin typeface="Century Schoolbook" panose="020406040505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59832" y="3284984"/>
            <a:ext cx="5832648" cy="2448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dirty="0" smtClean="0"/>
              <a:t>These results are achieved with a pure proportional controller: </a:t>
            </a:r>
          </a:p>
          <a:p>
            <a:r>
              <a:rPr lang="en-US" dirty="0" smtClean="0"/>
              <a:t> The normal stress is kept constant</a:t>
            </a:r>
          </a:p>
          <a:p>
            <a:r>
              <a:rPr lang="en-US" dirty="0" smtClean="0"/>
              <a:t> Only a small overshoot at the first particle-wall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Results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4480" r="7528" b="5938"/>
          <a:stretch/>
        </p:blipFill>
        <p:spPr>
          <a:xfrm>
            <a:off x="1259632" y="1268760"/>
            <a:ext cx="6552728" cy="5352476"/>
          </a:xfrm>
        </p:spPr>
      </p:pic>
      <p:sp>
        <p:nvSpPr>
          <p:cNvPr id="16" name="Textfeld 15"/>
          <p:cNvSpPr txBox="1"/>
          <p:nvPr/>
        </p:nvSpPr>
        <p:spPr>
          <a:xfrm>
            <a:off x="4211960" y="3614827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sz="1000" dirty="0">
                <a:latin typeface="Century Schoolbook" panose="02040604050505020304" pitchFamily="18" charset="0"/>
              </a:rPr>
              <a:t>Time (</a:t>
            </a:r>
            <a:r>
              <a:rPr lang="de-AT" sz="1000" dirty="0" smtClean="0">
                <a:latin typeface="Century Schoolbook" panose="02040604050505020304" pitchFamily="18" charset="0"/>
              </a:rPr>
              <a:t>s)</a:t>
            </a:r>
            <a:endParaRPr lang="de-AT" sz="1000" dirty="0">
              <a:latin typeface="Century Schoolbook" panose="020406040505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11960" y="6351131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sz="1000" dirty="0">
                <a:latin typeface="Century Schoolbook" panose="02040604050505020304" pitchFamily="18" charset="0"/>
              </a:rPr>
              <a:t>Time (</a:t>
            </a:r>
            <a:r>
              <a:rPr lang="de-AT" sz="1000" dirty="0" smtClean="0">
                <a:latin typeface="Century Schoolbook" panose="02040604050505020304" pitchFamily="18" charset="0"/>
              </a:rPr>
              <a:t>s)</a:t>
            </a:r>
            <a:endParaRPr lang="de-AT" sz="1000" dirty="0">
              <a:latin typeface="Century Schoolbook" panose="02040604050505020304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836712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AT" dirty="0" err="1" smtClean="0"/>
              <a:t>Example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glass</a:t>
            </a:r>
            <a:r>
              <a:rPr lang="de-AT" dirty="0" smtClean="0"/>
              <a:t> </a:t>
            </a:r>
            <a:r>
              <a:rPr lang="de-AT" dirty="0" err="1" smtClean="0"/>
              <a:t>beads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r = 0.25 mm</a:t>
            </a:r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3203848" y="1310571"/>
            <a:ext cx="29438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sz="1000" dirty="0" smtClean="0">
                <a:latin typeface="Century Schoolbook" panose="02040604050505020304" pitchFamily="18" charset="0"/>
              </a:rPr>
              <a:t>Ratio </a:t>
            </a:r>
            <a:r>
              <a:rPr lang="de-AT" sz="1000" dirty="0" err="1" smtClean="0">
                <a:latin typeface="Century Schoolbook" panose="02040604050505020304" pitchFamily="18" charset="0"/>
              </a:rPr>
              <a:t>shear</a:t>
            </a:r>
            <a:r>
              <a:rPr lang="de-AT" sz="1000" dirty="0" smtClean="0">
                <a:latin typeface="Century Schoolbook" panose="02040604050505020304" pitchFamily="18" charset="0"/>
              </a:rPr>
              <a:t> stress / normal stress versus time</a:t>
            </a:r>
            <a:endParaRPr lang="de-AT" sz="1000" dirty="0">
              <a:latin typeface="Century Schoolbook" panose="02040604050505020304" pitchFamily="18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>
            <a:off x="1115616" y="5085184"/>
            <a:ext cx="511256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H="1">
            <a:off x="1131607" y="2276872"/>
            <a:ext cx="511256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94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force controlled ‘servo-wall’ was implemented into the framework of LIGGGHTS</a:t>
            </a:r>
          </a:p>
          <a:p>
            <a:r>
              <a:rPr lang="en-US" dirty="0" smtClean="0"/>
              <a:t>This new wall type provides a constant normal stress for the simulation of a simplified </a:t>
            </a:r>
            <a:r>
              <a:rPr lang="en-US" dirty="0" err="1" smtClean="0"/>
              <a:t>Jenike</a:t>
            </a:r>
            <a:r>
              <a:rPr lang="en-US" dirty="0" smtClean="0"/>
              <a:t> shear tester.</a:t>
            </a:r>
          </a:p>
          <a:p>
            <a:r>
              <a:rPr lang="en-US" dirty="0" smtClean="0"/>
              <a:t>By comparing experimental and numerical results the coefficient of friction is determined for individual granular material.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13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5438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 idx="4294967295"/>
          </p:nvPr>
        </p:nvSpPr>
        <p:spPr>
          <a:xfrm>
            <a:off x="288032" y="2348880"/>
            <a:ext cx="5580112" cy="2046089"/>
          </a:xfrm>
        </p:spPr>
        <p:txBody>
          <a:bodyPr/>
          <a:lstStyle/>
          <a:p>
            <a:pPr algn="l"/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.</a:t>
            </a:r>
            <a:br>
              <a:rPr lang="de-AT" dirty="0" smtClean="0"/>
            </a:br>
            <a:r>
              <a:rPr lang="de-AT" dirty="0"/>
              <a:t>	</a:t>
            </a:r>
            <a:r>
              <a:rPr lang="de-AT" dirty="0" err="1" smtClean="0"/>
              <a:t>Questions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4293096"/>
            <a:ext cx="691276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Johannes Kepler University Linz</a:t>
            </a:r>
          </a:p>
          <a:p>
            <a:pPr>
              <a:buNone/>
            </a:pPr>
            <a:r>
              <a:rPr lang="de-AT" b="1" dirty="0" smtClean="0">
                <a:solidFill>
                  <a:schemeClr val="bg1"/>
                </a:solidFill>
              </a:rPr>
              <a:t>CD Laboratory on </a:t>
            </a:r>
            <a:r>
              <a:rPr lang="de-AT" b="1" dirty="0" err="1" smtClean="0">
                <a:solidFill>
                  <a:schemeClr val="bg1"/>
                </a:solidFill>
              </a:rPr>
              <a:t>Particlulate</a:t>
            </a:r>
            <a:r>
              <a:rPr lang="de-AT" b="1" dirty="0" smtClean="0">
                <a:solidFill>
                  <a:schemeClr val="bg1"/>
                </a:solidFill>
              </a:rPr>
              <a:t> Flow </a:t>
            </a:r>
            <a:r>
              <a:rPr lang="de-AT" b="1" dirty="0" err="1" smtClean="0">
                <a:solidFill>
                  <a:schemeClr val="bg1"/>
                </a:solidFill>
              </a:rPr>
              <a:t>Modelling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8144" y="6093296"/>
            <a:ext cx="27363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de-AT" b="1" dirty="0" err="1" smtClean="0">
                <a:solidFill>
                  <a:schemeClr val="bg1"/>
                </a:solidFill>
              </a:rPr>
              <a:t>Contact</a:t>
            </a:r>
            <a:r>
              <a:rPr lang="de-AT" b="1" dirty="0" smtClean="0">
                <a:solidFill>
                  <a:schemeClr val="bg1"/>
                </a:solidFill>
              </a:rPr>
              <a:t>:</a:t>
            </a:r>
          </a:p>
          <a:p>
            <a:pPr algn="r">
              <a:buNone/>
            </a:pPr>
            <a:r>
              <a:rPr lang="de-AT" b="1" dirty="0" smtClean="0">
                <a:solidFill>
                  <a:schemeClr val="bg1"/>
                </a:solidFill>
              </a:rPr>
              <a:t>andreas.aigner@jku.at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48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B04A-0AE6-45A3-BF6E-CFA543820FE1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Outline</a:t>
            </a:r>
            <a:endParaRPr lang="de-DE" altLang="de-DE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Material properties</a:t>
            </a:r>
          </a:p>
          <a:p>
            <a:r>
              <a:rPr lang="en-US" altLang="de-DE" dirty="0" err="1" smtClean="0"/>
              <a:t>Jenike</a:t>
            </a:r>
            <a:r>
              <a:rPr lang="en-US" altLang="de-DE" dirty="0" smtClean="0"/>
              <a:t> shear tester</a:t>
            </a:r>
          </a:p>
          <a:p>
            <a:pPr lvl="1"/>
            <a:r>
              <a:rPr lang="en-US" altLang="de-DE" dirty="0" smtClean="0"/>
              <a:t>Basic idea</a:t>
            </a:r>
          </a:p>
          <a:p>
            <a:pPr lvl="1"/>
            <a:r>
              <a:rPr lang="en-US" altLang="de-DE" dirty="0" smtClean="0"/>
              <a:t>Experimental set-up</a:t>
            </a:r>
          </a:p>
          <a:p>
            <a:r>
              <a:rPr lang="en-US" altLang="de-DE" dirty="0" smtClean="0"/>
              <a:t>Numerical model</a:t>
            </a:r>
          </a:p>
          <a:p>
            <a:pPr lvl="1"/>
            <a:r>
              <a:rPr lang="en-US" altLang="de-DE" dirty="0" smtClean="0"/>
              <a:t>What LIGGGHTS already can…</a:t>
            </a:r>
          </a:p>
          <a:p>
            <a:pPr lvl="1"/>
            <a:r>
              <a:rPr lang="en-US" altLang="de-DE" dirty="0" smtClean="0"/>
              <a:t>Force controller</a:t>
            </a:r>
          </a:p>
          <a:p>
            <a:r>
              <a:rPr lang="en-US" altLang="de-DE" dirty="0" smtClean="0"/>
              <a:t>Comparison of experimental and numerical results</a:t>
            </a:r>
          </a:p>
          <a:p>
            <a:r>
              <a:rPr lang="en-US" altLang="de-DE" dirty="0" smtClean="0"/>
              <a:t>Conclusions</a:t>
            </a:r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58775" y="1619251"/>
            <a:ext cx="5005314" cy="1521718"/>
          </a:xfrm>
        </p:spPr>
        <p:txBody>
          <a:bodyPr/>
          <a:lstStyle/>
          <a:p>
            <a:r>
              <a:rPr lang="en-US" sz="2400" dirty="0" smtClean="0"/>
              <a:t>Commonly used DEM contact models are spring-dashpot </a:t>
            </a:r>
          </a:p>
          <a:p>
            <a:endParaRPr lang="en-US" sz="2400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12976"/>
            <a:ext cx="2880320" cy="144736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3</a:t>
            </a:fld>
            <a:endParaRPr lang="en-US" alt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49080"/>
              </p:ext>
            </p:extLst>
          </p:nvPr>
        </p:nvGraphicFramePr>
        <p:xfrm>
          <a:off x="1043608" y="2810130"/>
          <a:ext cx="304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Material</a:t>
                      </a:r>
                      <a:r>
                        <a:rPr lang="en-US" sz="1600" baseline="0" noProof="0" dirty="0" smtClean="0"/>
                        <a:t> properties for Hertz model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Radius </a:t>
                      </a:r>
                      <a:r>
                        <a:rPr lang="en-US" sz="16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[R]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Mass </a:t>
                      </a:r>
                      <a:r>
                        <a:rPr lang="en-US" sz="16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[m]</a:t>
                      </a:r>
                      <a:endParaRPr lang="en-US" sz="16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Young‘s modulus </a:t>
                      </a:r>
                      <a:r>
                        <a:rPr lang="en-US" sz="16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[E]</a:t>
                      </a:r>
                      <a:endParaRPr lang="en-US" sz="16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Poisson‘s</a:t>
                      </a:r>
                      <a:r>
                        <a:rPr lang="en-US" sz="1600" baseline="0" noProof="0" dirty="0" smtClean="0"/>
                        <a:t> ratio </a:t>
                      </a:r>
                      <a:r>
                        <a:rPr lang="en-US" sz="16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Coefficient of</a:t>
                      </a:r>
                      <a:r>
                        <a:rPr lang="en-US" sz="1600" baseline="0" noProof="0" dirty="0" smtClean="0"/>
                        <a:t> restitution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Coefficient of friction </a:t>
                      </a:r>
                      <a:r>
                        <a:rPr lang="en-US" sz="1600" kern="1200" baseline="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600" kern="1200" baseline="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de-AT" sz="1600" kern="1200" baseline="-2500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AT" sz="1600" kern="1200" baseline="0" noProof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600" kern="1200" baseline="0" noProof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07757"/>
            <a:ext cx="2786315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741021" y="4357960"/>
                <a:ext cx="4176464" cy="152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𝐻𝑜𝑜𝑘𝑒</m:t>
                          </m:r>
                        </m:sub>
                      </m:sSub>
                      <m:r>
                        <a:rPr lang="de-AT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de-AT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sSup>
                        <m:sSup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A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AT" b="0" i="1" smtClean="0">
                                      <a:latin typeface="Cambria Math"/>
                                    </a:rPr>
                                    <m:t>15 </m:t>
                                  </m:r>
                                  <m:sSub>
                                    <m:sSubPr>
                                      <m:ctrlPr>
                                        <a:rPr lang="de-A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𝑒𝑞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AT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AT" b="0" i="1" smtClean="0">
                                      <a:latin typeface="Cambria Math"/>
                                    </a:rPr>
                                    <m:t>16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de-AT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de-AT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AT" b="0" i="1" smtClean="0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de-AT" b="0" i="1" smtClean="0">
                                              <a:latin typeface="Cambria Math"/>
                                            </a:rPr>
                                            <m:t>𝑒𝑞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de-AT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AT" b="0" i="1" smtClean="0">
                                          <a:latin typeface="Cambria Math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de-AT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AT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AT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AT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𝐻𝑒𝑟𝑡𝑧</m:t>
                          </m:r>
                        </m:sub>
                      </m:sSub>
                      <m:r>
                        <a:rPr lang="de-AT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de-AT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A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AT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de-AT" b="0" dirty="0" smtClean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021" y="4357960"/>
                <a:ext cx="4176464" cy="15250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/>
          <p:cNvSpPr/>
          <p:nvPr/>
        </p:nvSpPr>
        <p:spPr bwMode="auto">
          <a:xfrm>
            <a:off x="1043608" y="5301208"/>
            <a:ext cx="302433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96460" y="5805264"/>
                <a:ext cx="1318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A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A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60" y="5805264"/>
                <a:ext cx="1318631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6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4" y="3429160"/>
            <a:ext cx="3838935" cy="28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160"/>
            <a:ext cx="3838935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58775" y="1619251"/>
            <a:ext cx="8277225" cy="87364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Determination of the coefficient of friction by means of a comparison of experimental and simulation results of a simplified </a:t>
            </a:r>
            <a:r>
              <a:rPr lang="en-US" dirty="0" err="1" smtClean="0"/>
              <a:t>Jenike</a:t>
            </a:r>
            <a:r>
              <a:rPr lang="en-US" dirty="0" smtClean="0"/>
              <a:t> shear tester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90CD-076A-41FA-BBBF-BF8FD0BBD462}" type="slidenum">
              <a:rPr lang="en-US" altLang="de-DE" smtClean="0"/>
              <a:pPr/>
              <a:t>4</a:t>
            </a:fld>
            <a:endParaRPr lang="en-US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257064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Average of several experimental runs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724128" y="257064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Numerical results for varying coefficient of friction</a:t>
            </a:r>
            <a:endParaRPr lang="en-US" dirty="0"/>
          </a:p>
        </p:txBody>
      </p:sp>
      <p:sp>
        <p:nvSpPr>
          <p:cNvPr id="11" name="Pfeil nach links und rechts 10"/>
          <p:cNvSpPr/>
          <p:nvPr/>
        </p:nvSpPr>
        <p:spPr bwMode="auto">
          <a:xfrm>
            <a:off x="3635896" y="4653136"/>
            <a:ext cx="1633673" cy="432048"/>
          </a:xfrm>
          <a:prstGeom prst="leftRightArrow">
            <a:avLst/>
          </a:prstGeom>
          <a:solidFill>
            <a:srgbClr val="00529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47864" y="37170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Compare of the ‚steady-state‘ flow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 rot="-5400000">
            <a:off x="-121875" y="4733273"/>
            <a:ext cx="6840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4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τ</a:t>
            </a:r>
            <a:r>
              <a:rPr lang="de-AT" sz="1400" baseline="-25000" dirty="0" err="1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xz</a:t>
            </a:r>
            <a:r>
              <a:rPr lang="de-AT" sz="14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l-GR" sz="14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σ</a:t>
            </a:r>
            <a:r>
              <a:rPr lang="de-AT" sz="1400" baseline="-25000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</a:t>
            </a:r>
            <a:endParaRPr lang="de-AT" sz="1400" baseline="-25000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 rot="-5400000">
            <a:off x="5157936" y="4715272"/>
            <a:ext cx="720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1400" dirty="0" smtClean="0">
                <a:latin typeface="Century Schoolbook" panose="02040604050505020304" pitchFamily="18" charset="0"/>
              </a:rPr>
              <a:t>τ</a:t>
            </a:r>
            <a:r>
              <a:rPr lang="de-AT" sz="1400" baseline="-25000" dirty="0" err="1" smtClean="0">
                <a:latin typeface="Century Schoolbook" panose="02040604050505020304" pitchFamily="18" charset="0"/>
              </a:rPr>
              <a:t>xz</a:t>
            </a:r>
            <a:r>
              <a:rPr lang="de-AT" sz="1400" dirty="0" smtClean="0">
                <a:latin typeface="Century Schoolbook" panose="02040604050505020304" pitchFamily="18" charset="0"/>
              </a:rPr>
              <a:t>/</a:t>
            </a:r>
            <a:r>
              <a:rPr lang="el-GR" sz="1400" dirty="0" smtClean="0">
                <a:latin typeface="Century Schoolbook" panose="02040604050505020304" pitchFamily="18" charset="0"/>
              </a:rPr>
              <a:t>σ</a:t>
            </a:r>
            <a:r>
              <a:rPr lang="de-AT" sz="1400" baseline="-25000" dirty="0" smtClean="0">
                <a:latin typeface="Century Schoolbook" panose="02040604050505020304" pitchFamily="18" charset="0"/>
              </a:rPr>
              <a:t>z</a:t>
            </a:r>
            <a:endParaRPr lang="de-AT" sz="1400" baseline="-25000" dirty="0">
              <a:latin typeface="Century Schoolbook" panose="020406040505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78134" y="6073551"/>
            <a:ext cx="8627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AT" sz="1400" dirty="0" smtClean="0">
                <a:latin typeface="Century Schoolbook" panose="02040604050505020304" pitchFamily="18" charset="0"/>
              </a:rPr>
              <a:t>Time (s)</a:t>
            </a:r>
            <a:endParaRPr lang="de-AT" sz="1400" dirty="0">
              <a:latin typeface="Century Schoolbook" panose="020406040505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6256" y="6073551"/>
            <a:ext cx="8627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AT" sz="1400" dirty="0" smtClean="0">
                <a:latin typeface="Century Schoolbook" panose="02040604050505020304" pitchFamily="18" charset="0"/>
              </a:rPr>
              <a:t>Time (s)</a:t>
            </a:r>
            <a:endParaRPr lang="de-AT" sz="1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Jenike</a:t>
            </a:r>
            <a:r>
              <a:rPr lang="en-US" dirty="0" smtClean="0"/>
              <a:t> shear tester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11" y="1700808"/>
            <a:ext cx="6502952" cy="330012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52360" y="5177400"/>
            <a:ext cx="5635966" cy="62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Shear cell of the </a:t>
            </a:r>
            <a:r>
              <a:rPr lang="en-US" dirty="0" err="1" smtClean="0"/>
              <a:t>Jenike</a:t>
            </a:r>
            <a:r>
              <a:rPr lang="en-US" dirty="0" smtClean="0"/>
              <a:t> shear tester</a:t>
            </a:r>
          </a:p>
          <a:p>
            <a:pPr algn="ctr">
              <a:buNone/>
            </a:pPr>
            <a:r>
              <a:rPr lang="en-US" sz="1400" dirty="0" smtClean="0"/>
              <a:t>(from Schulze D., </a:t>
            </a:r>
            <a:r>
              <a:rPr lang="en-US" sz="1400" i="1" dirty="0" smtClean="0"/>
              <a:t>Flow Properties of Powders and Bulk Solids</a:t>
            </a:r>
            <a:r>
              <a:rPr lang="en-US" sz="1400" dirty="0" smtClean="0"/>
              <a:t>, 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46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11" y="2420888"/>
            <a:ext cx="4062413" cy="1592465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Requirements for the numerical simulation:</a:t>
            </a:r>
          </a:p>
          <a:p>
            <a:r>
              <a:rPr lang="en-US" sz="2400" dirty="0" smtClean="0"/>
              <a:t>Motion of one ring with constant velocity</a:t>
            </a:r>
          </a:p>
          <a:p>
            <a:r>
              <a:rPr lang="en-US" sz="2400" dirty="0" smtClean="0"/>
              <a:t>Determination of the force acting on the rings</a:t>
            </a:r>
          </a:p>
          <a:p>
            <a:r>
              <a:rPr lang="en-US" sz="2400" dirty="0" smtClean="0"/>
              <a:t>A constant normal force has to be applied to the particles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6</a:t>
            </a:fld>
            <a:endParaRPr lang="en-US" alt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483768" y="417837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Scatch</a:t>
            </a:r>
            <a:r>
              <a:rPr lang="en-US" dirty="0" smtClean="0"/>
              <a:t> of the </a:t>
            </a:r>
            <a:r>
              <a:rPr lang="en-US" dirty="0" err="1" smtClean="0"/>
              <a:t>simlified</a:t>
            </a:r>
            <a:r>
              <a:rPr lang="en-US" dirty="0" smtClean="0"/>
              <a:t> </a:t>
            </a:r>
            <a:r>
              <a:rPr lang="en-US" dirty="0" err="1" smtClean="0"/>
              <a:t>Jenike</a:t>
            </a:r>
            <a:r>
              <a:rPr lang="en-US" dirty="0" smtClean="0"/>
              <a:t> shear tester used for experiments.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25017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-0.24792 0.001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8304" r="17194"/>
          <a:stretch/>
        </p:blipFill>
        <p:spPr>
          <a:xfrm>
            <a:off x="4211960" y="1769104"/>
            <a:ext cx="4799251" cy="4108168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simulation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shear cell consists of a lid and two rings</a:t>
            </a:r>
          </a:p>
          <a:p>
            <a:r>
              <a:rPr lang="en-US" dirty="0" smtClean="0"/>
              <a:t>Therefore triangulated meshes are imported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90CD-076A-41FA-BBBF-BF8FD0BBD462}" type="slidenum">
              <a:rPr lang="en-US" altLang="de-DE" smtClean="0"/>
              <a:pPr/>
              <a:t>7</a:t>
            </a:fld>
            <a:endParaRPr lang="en-US" alt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99270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LIGGGHTS already can..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triangulated mesh can be moved and rotated with variable or constant velocity and angular velocity, respectively.</a:t>
            </a:r>
          </a:p>
          <a:p>
            <a:endParaRPr lang="en-US" sz="2800" dirty="0"/>
          </a:p>
          <a:p>
            <a:r>
              <a:rPr lang="en-US" sz="2800" dirty="0" smtClean="0"/>
              <a:t>All forces and torques acting on one geometry are calculated and accessible in the input script</a:t>
            </a:r>
          </a:p>
          <a:p>
            <a:pPr marL="360363" lvl="1" indent="0">
              <a:buNone/>
            </a:pP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fix   cad1 all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mesh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surface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/stress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mesh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upperCyl.stl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 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scale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0.001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move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0. 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 0. </a:t>
            </a:r>
            <a:r>
              <a:rPr lang="de-AT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0. 0. 0.</a:t>
            </a:r>
          </a:p>
          <a:p>
            <a:pPr marL="360363" lvl="1" indent="0">
              <a:buNone/>
            </a:pPr>
            <a:endParaRPr lang="de-AT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variable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FxCad1    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f_cad1[1]</a:t>
            </a:r>
            <a:b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variable FyCad1     </a:t>
            </a:r>
            <a:r>
              <a:rPr lang="de-AT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de-AT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A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f_cad1[2]</a:t>
            </a:r>
            <a:endParaRPr lang="en-US" sz="2600" dirty="0">
              <a:cs typeface="Consolas" panose="020B0609020204030204" pitchFamily="49" charset="0"/>
            </a:endParaRPr>
          </a:p>
          <a:p>
            <a:pPr marL="360363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2600" dirty="0" smtClean="0">
                <a:cs typeface="Consolas" panose="020B0609020204030204" pitchFamily="49" charset="0"/>
              </a:rPr>
              <a:t>…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90CD-076A-41FA-BBBF-BF8FD0BBD462}" type="slidenum">
              <a:rPr lang="en-US" altLang="de-DE" smtClean="0"/>
              <a:pPr/>
              <a:t>8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3794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controller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58775" y="1619251"/>
            <a:ext cx="8461697" cy="11616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PID-controller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9" y="2204864"/>
            <a:ext cx="6143158" cy="230425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5B61-0C8E-421C-B157-3B4D2211CB13}" type="slidenum">
              <a:rPr lang="en-US" altLang="de-DE" smtClean="0"/>
              <a:pPr/>
              <a:t>9</a:t>
            </a:fld>
            <a:endParaRPr lang="en-US" alt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08256" y="4653136"/>
                <a:ext cx="6522362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de-AT" b="0" i="1" smtClean="0">
                              <a:latin typeface="Cambria Math"/>
                            </a:rPr>
                            <m:t>𝑤𝑎𝑙𝑙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56" y="4653136"/>
                <a:ext cx="6522362" cy="8487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148064" y="1772816"/>
            <a:ext cx="3240360" cy="701731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with anti-windup mechanism</a:t>
            </a:r>
          </a:p>
          <a:p>
            <a:r>
              <a:rPr lang="en-US" dirty="0" smtClean="0"/>
              <a:t> maximum velocity limiter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05768" y="5654012"/>
            <a:ext cx="7920879" cy="655307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en-US" dirty="0" smtClean="0"/>
              <a:t>This approach can also be used to control the torque by replacing </a:t>
            </a:r>
            <a:r>
              <a:rPr lang="en-US" b="1" dirty="0" smtClean="0"/>
              <a:t>force and velocity</a:t>
            </a:r>
            <a:r>
              <a:rPr lang="en-US" dirty="0" smtClean="0"/>
              <a:t> by </a:t>
            </a:r>
            <a:r>
              <a:rPr lang="en-US" b="1" dirty="0" smtClean="0"/>
              <a:t>torque and angular velocity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dg_Praesentation_vorlage">
  <a:themeElements>
    <a:clrScheme name="cdg_Praesentation_vorlage 15">
      <a:dk1>
        <a:srgbClr val="000000"/>
      </a:dk1>
      <a:lt1>
        <a:srgbClr val="FFFFFF"/>
      </a:lt1>
      <a:dk2>
        <a:srgbClr val="003D81"/>
      </a:dk2>
      <a:lt2>
        <a:srgbClr val="818382"/>
      </a:lt2>
      <a:accent1>
        <a:srgbClr val="003D81"/>
      </a:accent1>
      <a:accent2>
        <a:srgbClr val="818382"/>
      </a:accent2>
      <a:accent3>
        <a:srgbClr val="FFFFFF"/>
      </a:accent3>
      <a:accent4>
        <a:srgbClr val="000000"/>
      </a:accent4>
      <a:accent5>
        <a:srgbClr val="AAAFC1"/>
      </a:accent5>
      <a:accent6>
        <a:srgbClr val="747675"/>
      </a:accent6>
      <a:hlink>
        <a:srgbClr val="A31522"/>
      </a:hlink>
      <a:folHlink>
        <a:srgbClr val="D5A933"/>
      </a:folHlink>
    </a:clrScheme>
    <a:fontScheme name="cdg_Praesentation_vorlage">
      <a:majorFont>
        <a:latin typeface="Arial"/>
        <a:ea typeface="Osaka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g_Praesentation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g_Praesentation_vorlage 13">
        <a:dk1>
          <a:srgbClr val="000000"/>
        </a:dk1>
        <a:lt1>
          <a:srgbClr val="FFFFFF"/>
        </a:lt1>
        <a:dk2>
          <a:srgbClr val="000000"/>
        </a:dk2>
        <a:lt2>
          <a:srgbClr val="81838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14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g_Praesentation_vorlage 15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003D81"/>
        </a:accent1>
        <a:accent2>
          <a:srgbClr val="818382"/>
        </a:accent2>
        <a:accent3>
          <a:srgbClr val="FFFFFF"/>
        </a:accent3>
        <a:accent4>
          <a:srgbClr val="000000"/>
        </a:accent4>
        <a:accent5>
          <a:srgbClr val="AAAFC1"/>
        </a:accent5>
        <a:accent6>
          <a:srgbClr val="747675"/>
        </a:accent6>
        <a:hlink>
          <a:srgbClr val="A31522"/>
        </a:hlink>
        <a:folHlink>
          <a:srgbClr val="D5A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g_präsentation_vorlage_rz">
  <a:themeElements>
    <a:clrScheme name="1_cdg_präsentation_vorlage_rz 25">
      <a:dk1>
        <a:srgbClr val="000000"/>
      </a:dk1>
      <a:lt1>
        <a:srgbClr val="FFFFFF"/>
      </a:lt1>
      <a:dk2>
        <a:srgbClr val="003D81"/>
      </a:dk2>
      <a:lt2>
        <a:srgbClr val="818382"/>
      </a:lt2>
      <a:accent1>
        <a:srgbClr val="003D81"/>
      </a:accent1>
      <a:accent2>
        <a:srgbClr val="818382"/>
      </a:accent2>
      <a:accent3>
        <a:srgbClr val="FFFFFF"/>
      </a:accent3>
      <a:accent4>
        <a:srgbClr val="000000"/>
      </a:accent4>
      <a:accent5>
        <a:srgbClr val="AAAFC1"/>
      </a:accent5>
      <a:accent6>
        <a:srgbClr val="747675"/>
      </a:accent6>
      <a:hlink>
        <a:srgbClr val="A31522"/>
      </a:hlink>
      <a:folHlink>
        <a:srgbClr val="D5A933"/>
      </a:folHlink>
    </a:clrScheme>
    <a:fontScheme name="1_cdg_präsentation_vorlage_rz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dg_präsentation_vorlage_r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dg_präsentation_vorlage_rz 25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003D81"/>
        </a:accent1>
        <a:accent2>
          <a:srgbClr val="818382"/>
        </a:accent2>
        <a:accent3>
          <a:srgbClr val="FFFFFF"/>
        </a:accent3>
        <a:accent4>
          <a:srgbClr val="000000"/>
        </a:accent4>
        <a:accent5>
          <a:srgbClr val="AAAFC1"/>
        </a:accent5>
        <a:accent6>
          <a:srgbClr val="747675"/>
        </a:accent6>
        <a:hlink>
          <a:srgbClr val="A31522"/>
        </a:hlink>
        <a:folHlink>
          <a:srgbClr val="D5A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26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818382"/>
        </a:accent1>
        <a:accent2>
          <a:srgbClr val="003D81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003674"/>
        </a:accent6>
        <a:hlink>
          <a:srgbClr val="818382"/>
        </a:hlink>
        <a:folHlink>
          <a:srgbClr val="003D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g_präsentation_vorlage_rz 27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818382"/>
        </a:accent1>
        <a:accent2>
          <a:srgbClr val="A31522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93121E"/>
        </a:accent6>
        <a:hlink>
          <a:srgbClr val="D5A933"/>
        </a:hlink>
        <a:folHlink>
          <a:srgbClr val="0071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dg_präsentation_vorlage_rz">
  <a:themeElements>
    <a:clrScheme name="2_cdg_präsentation_vorlage_rz 25">
      <a:dk1>
        <a:srgbClr val="000000"/>
      </a:dk1>
      <a:lt1>
        <a:srgbClr val="FFFFFF"/>
      </a:lt1>
      <a:dk2>
        <a:srgbClr val="003D81"/>
      </a:dk2>
      <a:lt2>
        <a:srgbClr val="818382"/>
      </a:lt2>
      <a:accent1>
        <a:srgbClr val="003D81"/>
      </a:accent1>
      <a:accent2>
        <a:srgbClr val="818382"/>
      </a:accent2>
      <a:accent3>
        <a:srgbClr val="FFFFFF"/>
      </a:accent3>
      <a:accent4>
        <a:srgbClr val="000000"/>
      </a:accent4>
      <a:accent5>
        <a:srgbClr val="AAAFC1"/>
      </a:accent5>
      <a:accent6>
        <a:srgbClr val="747675"/>
      </a:accent6>
      <a:hlink>
        <a:srgbClr val="A31522"/>
      </a:hlink>
      <a:folHlink>
        <a:srgbClr val="D5A933"/>
      </a:folHlink>
    </a:clrScheme>
    <a:fontScheme name="2_cdg_präsentation_vorlage_rz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AT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dg_präsentation_vorlage_r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dg_präsentation_vorlage_rz 25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003D81"/>
        </a:accent1>
        <a:accent2>
          <a:srgbClr val="818382"/>
        </a:accent2>
        <a:accent3>
          <a:srgbClr val="FFFFFF"/>
        </a:accent3>
        <a:accent4>
          <a:srgbClr val="000000"/>
        </a:accent4>
        <a:accent5>
          <a:srgbClr val="AAAFC1"/>
        </a:accent5>
        <a:accent6>
          <a:srgbClr val="747675"/>
        </a:accent6>
        <a:hlink>
          <a:srgbClr val="A31522"/>
        </a:hlink>
        <a:folHlink>
          <a:srgbClr val="D5A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26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818382"/>
        </a:accent1>
        <a:accent2>
          <a:srgbClr val="003D81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003674"/>
        </a:accent6>
        <a:hlink>
          <a:srgbClr val="818382"/>
        </a:hlink>
        <a:folHlink>
          <a:srgbClr val="003D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dg_präsentation_vorlage_rz 27">
        <a:dk1>
          <a:srgbClr val="000000"/>
        </a:dk1>
        <a:lt1>
          <a:srgbClr val="FFFFFF"/>
        </a:lt1>
        <a:dk2>
          <a:srgbClr val="003D81"/>
        </a:dk2>
        <a:lt2>
          <a:srgbClr val="818382"/>
        </a:lt2>
        <a:accent1>
          <a:srgbClr val="818382"/>
        </a:accent1>
        <a:accent2>
          <a:srgbClr val="A31522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93121E"/>
        </a:accent6>
        <a:hlink>
          <a:srgbClr val="D5A933"/>
        </a:hlink>
        <a:folHlink>
          <a:srgbClr val="0071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cdg_Praesentation_vorlage</Template>
  <TotalTime>0</TotalTime>
  <Words>606</Words>
  <Application>Microsoft Office PowerPoint</Application>
  <PresentationFormat>Bildschirmpräsentation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cdg_Praesentation_vorlage</vt:lpstr>
      <vt:lpstr>1_cdg_präsentation_vorlage_rz</vt:lpstr>
      <vt:lpstr>2_cdg_präsentation_vorlage_rz</vt:lpstr>
      <vt:lpstr>Force-controlled walls and their application for shear tester simulations</vt:lpstr>
      <vt:lpstr>Outline</vt:lpstr>
      <vt:lpstr>Material properties</vt:lpstr>
      <vt:lpstr>Method</vt:lpstr>
      <vt:lpstr>Jenike shear tester</vt:lpstr>
      <vt:lpstr>Experimental set-up</vt:lpstr>
      <vt:lpstr>Numerical simulation</vt:lpstr>
      <vt:lpstr>What LIGGGHTS already can..</vt:lpstr>
      <vt:lpstr>Force controller</vt:lpstr>
      <vt:lpstr>Numerical set-up</vt:lpstr>
      <vt:lpstr>Check the servo-wall</vt:lpstr>
      <vt:lpstr>Results</vt:lpstr>
      <vt:lpstr>Conclusions</vt:lpstr>
      <vt:lpstr>Thank you.  Questions?</vt:lpstr>
    </vt:vector>
  </TitlesOfParts>
  <Company>cdg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Maria Manhardt</dc:creator>
  <cp:lastModifiedBy>Andreas Aigner</cp:lastModifiedBy>
  <cp:revision>65</cp:revision>
  <dcterms:created xsi:type="dcterms:W3CDTF">2009-04-20T16:02:41Z</dcterms:created>
  <dcterms:modified xsi:type="dcterms:W3CDTF">2013-08-08T16:29:34Z</dcterms:modified>
</cp:coreProperties>
</file>